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9" r:id="rId3"/>
    <p:sldId id="275" r:id="rId4"/>
    <p:sldId id="281" r:id="rId5"/>
    <p:sldId id="291" r:id="rId6"/>
    <p:sldId id="292" r:id="rId7"/>
    <p:sldId id="295" r:id="rId8"/>
    <p:sldId id="296" r:id="rId9"/>
    <p:sldId id="259" r:id="rId10"/>
    <p:sldId id="297" r:id="rId11"/>
    <p:sldId id="298" r:id="rId12"/>
    <p:sldId id="290" r:id="rId13"/>
    <p:sldId id="285" r:id="rId14"/>
    <p:sldId id="286" r:id="rId15"/>
    <p:sldId id="303" r:id="rId16"/>
    <p:sldId id="301" r:id="rId17"/>
    <p:sldId id="299" r:id="rId18"/>
    <p:sldId id="300" r:id="rId19"/>
    <p:sldId id="304" r:id="rId20"/>
    <p:sldId id="305" r:id="rId21"/>
    <p:sldId id="306" r:id="rId22"/>
    <p:sldId id="268" r:id="rId23"/>
    <p:sldId id="269" r:id="rId24"/>
    <p:sldId id="302" r:id="rId25"/>
    <p:sldId id="294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0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8"/>
    <p:restoredTop sz="94559"/>
  </p:normalViewPr>
  <p:slideViewPr>
    <p:cSldViewPr snapToGrid="0" snapToObjects="1">
      <p:cViewPr varScale="1">
        <p:scale>
          <a:sx n="109" d="100"/>
          <a:sy n="109" d="100"/>
        </p:scale>
        <p:origin x="86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F9D13F-1BDF-6F42-BB72-36F02EE863D5}" type="doc">
      <dgm:prSet loTypeId="urn:microsoft.com/office/officeart/2005/8/layout/StepDownProcess" loCatId="" qsTypeId="urn:microsoft.com/office/officeart/2005/8/quickstyle/simple1" qsCatId="simple" csTypeId="urn:microsoft.com/office/officeart/2005/8/colors/colorful5" csCatId="colorful" phldr="1"/>
      <dgm:spPr/>
    </dgm:pt>
    <dgm:pt modelId="{2BE0169B-5A5E-0241-811E-00EB69557BA4}">
      <dgm:prSet phldrT="[Text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dirty="0" err="1"/>
            <a:t>Payudara</a:t>
          </a:r>
          <a:r>
            <a:rPr lang="en-US" sz="2000" dirty="0"/>
            <a:t> </a:t>
          </a:r>
          <a:r>
            <a:rPr lang="en-US" sz="2000" dirty="0">
              <a:sym typeface="Wingdings"/>
            </a:rPr>
            <a:t> </a:t>
          </a:r>
          <a:r>
            <a:rPr lang="en-US" sz="2000" dirty="0" err="1"/>
            <a:t>simbol</a:t>
          </a:r>
          <a:r>
            <a:rPr lang="en-US" sz="2000" dirty="0"/>
            <a:t> </a:t>
          </a:r>
          <a:r>
            <a:rPr lang="en-US" sz="2000" dirty="0" err="1"/>
            <a:t>feminitas</a:t>
          </a:r>
          <a:r>
            <a:rPr lang="en-US" sz="2000" dirty="0"/>
            <a:t> </a:t>
          </a:r>
          <a:r>
            <a:rPr lang="en-US" sz="2000" dirty="0" err="1"/>
            <a:t>perempuan</a:t>
          </a:r>
          <a:endParaRPr lang="en-US" sz="2000" dirty="0"/>
        </a:p>
        <a:p>
          <a:pPr algn="ctr"/>
          <a:endParaRPr lang="en-US" sz="2000" dirty="0"/>
        </a:p>
      </dgm:t>
    </dgm:pt>
    <dgm:pt modelId="{06DA6414-703C-EC4F-A137-D3D0D7488342}" type="parTrans" cxnId="{F7580B96-38EC-0A45-83DF-8F7B5ADCFCE7}">
      <dgm:prSet/>
      <dgm:spPr/>
      <dgm:t>
        <a:bodyPr/>
        <a:lstStyle/>
        <a:p>
          <a:pPr algn="l"/>
          <a:endParaRPr lang="en-US" sz="2400"/>
        </a:p>
      </dgm:t>
    </dgm:pt>
    <dgm:pt modelId="{E1DA0AB1-5257-C04F-A391-A8770608C382}" type="sibTrans" cxnId="{F7580B96-38EC-0A45-83DF-8F7B5ADCFCE7}">
      <dgm:prSet/>
      <dgm:spPr/>
      <dgm:t>
        <a:bodyPr/>
        <a:lstStyle/>
        <a:p>
          <a:pPr algn="l"/>
          <a:endParaRPr lang="en-US" sz="2400"/>
        </a:p>
      </dgm:t>
    </dgm:pt>
    <dgm:pt modelId="{31BD0308-FCB6-B84C-ADBC-1B80B11B11C0}">
      <dgm:prSet custT="1"/>
      <dgm:spPr/>
      <dgm:t>
        <a:bodyPr/>
        <a:lstStyle/>
        <a:p>
          <a:pPr algn="ctr"/>
          <a:r>
            <a:rPr lang="en-US" sz="2000" dirty="0" err="1"/>
            <a:t>Kelainan</a:t>
          </a:r>
          <a:r>
            <a:rPr lang="en-US" sz="2000" dirty="0"/>
            <a:t> </a:t>
          </a:r>
          <a:r>
            <a:rPr lang="en-US" sz="2000" b="1" dirty="0" err="1">
              <a:solidFill>
                <a:srgbClr val="FF0000"/>
              </a:solidFill>
            </a:rPr>
            <a:t>akibat</a:t>
          </a:r>
          <a:r>
            <a:rPr lang="en-US" sz="2000" b="1" dirty="0">
              <a:solidFill>
                <a:srgbClr val="FF0000"/>
              </a:solidFill>
            </a:rPr>
            <a:t> </a:t>
          </a:r>
          <a:r>
            <a:rPr lang="en-US" sz="2000" b="1" dirty="0" err="1">
              <a:solidFill>
                <a:srgbClr val="FF0000"/>
              </a:solidFill>
            </a:rPr>
            <a:t>kanker</a:t>
          </a:r>
          <a:r>
            <a:rPr lang="en-US" sz="2000" b="1" dirty="0">
              <a:solidFill>
                <a:srgbClr val="FF0000"/>
              </a:solidFill>
            </a:rPr>
            <a:t> </a:t>
          </a:r>
          <a:r>
            <a:rPr lang="en-US" sz="2000" b="1" dirty="0" err="1">
              <a:solidFill>
                <a:srgbClr val="FF0000"/>
              </a:solidFill>
            </a:rPr>
            <a:t>payudara</a:t>
          </a:r>
          <a:endParaRPr lang="en-US" sz="2000" b="1" dirty="0">
            <a:solidFill>
              <a:srgbClr val="FF0000"/>
            </a:solidFill>
          </a:endParaRPr>
        </a:p>
      </dgm:t>
    </dgm:pt>
    <dgm:pt modelId="{F4627295-55EF-0943-B0D4-11FFD4601CE7}" type="parTrans" cxnId="{C9AA0E29-753A-134D-9D97-BBA136D7AAA9}">
      <dgm:prSet/>
      <dgm:spPr/>
      <dgm:t>
        <a:bodyPr/>
        <a:lstStyle/>
        <a:p>
          <a:pPr algn="l"/>
          <a:endParaRPr lang="en-US" sz="2400"/>
        </a:p>
      </dgm:t>
    </dgm:pt>
    <dgm:pt modelId="{4DF4E7AD-4728-0345-8F26-C94A28481C8B}" type="sibTrans" cxnId="{C9AA0E29-753A-134D-9D97-BBA136D7AAA9}">
      <dgm:prSet/>
      <dgm:spPr/>
      <dgm:t>
        <a:bodyPr/>
        <a:lstStyle/>
        <a:p>
          <a:pPr algn="l"/>
          <a:endParaRPr lang="en-US" sz="2400"/>
        </a:p>
      </dgm:t>
    </dgm:pt>
    <dgm:pt modelId="{99015858-71BF-A34B-B24A-8D28987E3E7F}">
      <dgm:prSet custT="1"/>
      <dgm:spPr/>
      <dgm:t>
        <a:bodyPr/>
        <a:lstStyle/>
        <a:p>
          <a:pPr algn="ctr"/>
          <a:r>
            <a:rPr lang="en-US" sz="1800" dirty="0" err="1"/>
            <a:t>Perasaan</a:t>
          </a:r>
          <a:r>
            <a:rPr lang="en-US" sz="1800" dirty="0"/>
            <a:t> </a:t>
          </a:r>
          <a:r>
            <a:rPr lang="en-US" sz="1800" dirty="0" err="1"/>
            <a:t>tidak</a:t>
          </a:r>
          <a:r>
            <a:rPr lang="en-US" sz="1800" dirty="0"/>
            <a:t> normal</a:t>
          </a:r>
        </a:p>
      </dgm:t>
    </dgm:pt>
    <dgm:pt modelId="{6F4B633C-C31C-7849-86B9-1D6C16BAF1D0}" type="sibTrans" cxnId="{4B6AC807-6FC9-5D4A-919F-38E85AFABAEA}">
      <dgm:prSet/>
      <dgm:spPr/>
      <dgm:t>
        <a:bodyPr/>
        <a:lstStyle/>
        <a:p>
          <a:pPr algn="l"/>
          <a:endParaRPr lang="en-US" sz="2400"/>
        </a:p>
      </dgm:t>
    </dgm:pt>
    <dgm:pt modelId="{15870050-96C0-4945-AA26-B6AD82A6B891}" type="parTrans" cxnId="{4B6AC807-6FC9-5D4A-919F-38E85AFABAEA}">
      <dgm:prSet/>
      <dgm:spPr/>
      <dgm:t>
        <a:bodyPr/>
        <a:lstStyle/>
        <a:p>
          <a:pPr algn="l"/>
          <a:endParaRPr lang="en-US" sz="2400"/>
        </a:p>
      </dgm:t>
    </dgm:pt>
    <dgm:pt modelId="{E86BF7E4-3614-164E-9D5B-E76DBAE307A2}">
      <dgm:prSet custT="1"/>
      <dgm:spPr/>
      <dgm:t>
        <a:bodyPr/>
        <a:lstStyle/>
        <a:p>
          <a:r>
            <a:rPr lang="en-US" sz="1800" dirty="0" err="1"/>
            <a:t>Bentuk</a:t>
          </a:r>
          <a:r>
            <a:rPr lang="en-US" sz="1800" dirty="0"/>
            <a:t>/ </a:t>
          </a:r>
          <a:r>
            <a:rPr lang="en-US" sz="1800" dirty="0" err="1"/>
            <a:t>ukuran</a:t>
          </a:r>
          <a:r>
            <a:rPr lang="en-US" sz="1800" dirty="0"/>
            <a:t>  yang </a:t>
          </a:r>
          <a:r>
            <a:rPr lang="en-US" sz="1800" dirty="0" err="1"/>
            <a:t>tidak</a:t>
          </a:r>
          <a:r>
            <a:rPr lang="en-US" sz="1800" dirty="0"/>
            <a:t> normal</a:t>
          </a:r>
        </a:p>
      </dgm:t>
    </dgm:pt>
    <dgm:pt modelId="{E1CB9C54-A3D2-1D49-9619-B549CC0B362A}" type="parTrans" cxnId="{0448F440-6D5C-2246-9BED-B27E5A057E7D}">
      <dgm:prSet/>
      <dgm:spPr/>
      <dgm:t>
        <a:bodyPr/>
        <a:lstStyle/>
        <a:p>
          <a:endParaRPr lang="en-US"/>
        </a:p>
      </dgm:t>
    </dgm:pt>
    <dgm:pt modelId="{045821BA-8524-024B-B7F4-2EB0B548BBFA}" type="sibTrans" cxnId="{0448F440-6D5C-2246-9BED-B27E5A057E7D}">
      <dgm:prSet/>
      <dgm:spPr/>
      <dgm:t>
        <a:bodyPr/>
        <a:lstStyle/>
        <a:p>
          <a:endParaRPr lang="en-US"/>
        </a:p>
      </dgm:t>
    </dgm:pt>
    <dgm:pt modelId="{6D25363C-FD07-3E49-AC1B-A82FD5DE4D3D}">
      <dgm:prSet custT="1"/>
      <dgm:spPr/>
      <dgm:t>
        <a:bodyPr/>
        <a:lstStyle/>
        <a:p>
          <a:pPr algn="ctr"/>
          <a:r>
            <a:rPr lang="en-US" sz="2000" b="1" dirty="0" err="1"/>
            <a:t>Rekonstruksi</a:t>
          </a:r>
          <a:r>
            <a:rPr lang="en-US" sz="2000" b="1" dirty="0"/>
            <a:t> </a:t>
          </a:r>
          <a:r>
            <a:rPr lang="en-US" sz="2000" b="1" dirty="0" err="1"/>
            <a:t>payudara</a:t>
          </a:r>
          <a:r>
            <a:rPr lang="en-US" sz="2000" b="1" dirty="0"/>
            <a:t> </a:t>
          </a:r>
        </a:p>
      </dgm:t>
    </dgm:pt>
    <dgm:pt modelId="{24EA7413-5489-6144-A163-39CFF7B5DF80}" type="parTrans" cxnId="{F09B380C-A963-4F47-BA5C-D1124888C968}">
      <dgm:prSet/>
      <dgm:spPr/>
      <dgm:t>
        <a:bodyPr/>
        <a:lstStyle/>
        <a:p>
          <a:endParaRPr lang="en-US"/>
        </a:p>
      </dgm:t>
    </dgm:pt>
    <dgm:pt modelId="{A1D7EF16-FC4F-0448-BC00-FA3FCC286B90}" type="sibTrans" cxnId="{F09B380C-A963-4F47-BA5C-D1124888C968}">
      <dgm:prSet/>
      <dgm:spPr/>
      <dgm:t>
        <a:bodyPr/>
        <a:lstStyle/>
        <a:p>
          <a:endParaRPr lang="en-US"/>
        </a:p>
      </dgm:t>
    </dgm:pt>
    <dgm:pt modelId="{4E434A50-2739-0E4E-AB5C-CAD5723F8EEF}">
      <dgm:prSet custT="1"/>
      <dgm:spPr/>
      <dgm:t>
        <a:bodyPr/>
        <a:lstStyle/>
        <a:p>
          <a:r>
            <a:rPr lang="en-US" sz="1800" dirty="0" err="1"/>
            <a:t>mengganggu</a:t>
          </a:r>
          <a:r>
            <a:rPr lang="en-US" sz="1800" dirty="0"/>
            <a:t> </a:t>
          </a:r>
          <a:r>
            <a:rPr lang="en-US" sz="1800" dirty="0" err="1"/>
            <a:t>pikiran</a:t>
          </a:r>
          <a:r>
            <a:rPr lang="en-US" sz="1800" dirty="0"/>
            <a:t>, </a:t>
          </a:r>
          <a:r>
            <a:rPr lang="en-US" sz="1800" b="1" dirty="0" err="1">
              <a:solidFill>
                <a:srgbClr val="FF0000"/>
              </a:solidFill>
            </a:rPr>
            <a:t>menurunkan</a:t>
          </a:r>
          <a:r>
            <a:rPr lang="en-US" sz="1800" b="1" dirty="0">
              <a:solidFill>
                <a:srgbClr val="FF0000"/>
              </a:solidFill>
            </a:rPr>
            <a:t> </a:t>
          </a:r>
          <a:r>
            <a:rPr lang="en-US" sz="1800" b="1" dirty="0" err="1">
              <a:solidFill>
                <a:srgbClr val="FF0000"/>
              </a:solidFill>
            </a:rPr>
            <a:t>qualitas</a:t>
          </a:r>
          <a:r>
            <a:rPr lang="en-US" sz="1800" b="1" dirty="0">
              <a:solidFill>
                <a:srgbClr val="FF0000"/>
              </a:solidFill>
            </a:rPr>
            <a:t> </a:t>
          </a:r>
          <a:r>
            <a:rPr lang="en-US" sz="1800" b="1" dirty="0" err="1">
              <a:solidFill>
                <a:srgbClr val="FF0000"/>
              </a:solidFill>
            </a:rPr>
            <a:t>hidup</a:t>
          </a:r>
          <a:endParaRPr lang="en-US" sz="1800" b="1" dirty="0">
            <a:solidFill>
              <a:srgbClr val="FF0000"/>
            </a:solidFill>
          </a:endParaRPr>
        </a:p>
      </dgm:t>
    </dgm:pt>
    <dgm:pt modelId="{4E12188A-20CB-B749-91B1-F27039F8B81A}" type="parTrans" cxnId="{BA7041C9-9C67-9F4A-A533-F19B92E5FC3B}">
      <dgm:prSet/>
      <dgm:spPr/>
      <dgm:t>
        <a:bodyPr/>
        <a:lstStyle/>
        <a:p>
          <a:endParaRPr lang="en-US"/>
        </a:p>
      </dgm:t>
    </dgm:pt>
    <dgm:pt modelId="{A70A7354-230F-4F4C-AA37-0D06B12D567F}" type="sibTrans" cxnId="{BA7041C9-9C67-9F4A-A533-F19B92E5FC3B}">
      <dgm:prSet/>
      <dgm:spPr/>
      <dgm:t>
        <a:bodyPr/>
        <a:lstStyle/>
        <a:p>
          <a:endParaRPr lang="en-US"/>
        </a:p>
      </dgm:t>
    </dgm:pt>
    <dgm:pt modelId="{72D8FFEB-DC73-524D-953F-88C9A99B3A9E}" type="pres">
      <dgm:prSet presAssocID="{83F9D13F-1BDF-6F42-BB72-36F02EE863D5}" presName="rootnode" presStyleCnt="0">
        <dgm:presLayoutVars>
          <dgm:chMax/>
          <dgm:chPref/>
          <dgm:dir/>
          <dgm:animLvl val="lvl"/>
        </dgm:presLayoutVars>
      </dgm:prSet>
      <dgm:spPr/>
    </dgm:pt>
    <dgm:pt modelId="{1413438C-A3FF-8C44-BB4E-F6EE20896D91}" type="pres">
      <dgm:prSet presAssocID="{2BE0169B-5A5E-0241-811E-00EB69557BA4}" presName="composite" presStyleCnt="0"/>
      <dgm:spPr/>
    </dgm:pt>
    <dgm:pt modelId="{6ECC3491-260E-D14E-ACBC-49C5A237E7ED}" type="pres">
      <dgm:prSet presAssocID="{2BE0169B-5A5E-0241-811E-00EB69557BA4}" presName="bentUpArrow1" presStyleLbl="alignImgPlace1" presStyleIdx="0" presStyleCnt="3"/>
      <dgm:spPr/>
    </dgm:pt>
    <dgm:pt modelId="{47401C73-AE39-B142-8E1D-6682CF8DAF57}" type="pres">
      <dgm:prSet presAssocID="{2BE0169B-5A5E-0241-811E-00EB69557BA4}" presName="ParentText" presStyleLbl="node1" presStyleIdx="0" presStyleCnt="4" custScaleX="125249">
        <dgm:presLayoutVars>
          <dgm:chMax val="1"/>
          <dgm:chPref val="1"/>
          <dgm:bulletEnabled val="1"/>
        </dgm:presLayoutVars>
      </dgm:prSet>
      <dgm:spPr/>
    </dgm:pt>
    <dgm:pt modelId="{1A8DC8BD-EC4C-5B47-99FE-DCD1F2075229}" type="pres">
      <dgm:prSet presAssocID="{2BE0169B-5A5E-0241-811E-00EB69557BA4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663D611-0F11-3048-B684-4652BB981B78}" type="pres">
      <dgm:prSet presAssocID="{E1DA0AB1-5257-C04F-A391-A8770608C382}" presName="sibTrans" presStyleCnt="0"/>
      <dgm:spPr/>
    </dgm:pt>
    <dgm:pt modelId="{BCED063F-F667-E74C-B893-7D6D3DE19E28}" type="pres">
      <dgm:prSet presAssocID="{31BD0308-FCB6-B84C-ADBC-1B80B11B11C0}" presName="composite" presStyleCnt="0"/>
      <dgm:spPr/>
    </dgm:pt>
    <dgm:pt modelId="{E76A8D98-9582-484C-8A5A-32AEF760360A}" type="pres">
      <dgm:prSet presAssocID="{31BD0308-FCB6-B84C-ADBC-1B80B11B11C0}" presName="bentUpArrow1" presStyleLbl="alignImgPlace1" presStyleIdx="1" presStyleCnt="3"/>
      <dgm:spPr/>
    </dgm:pt>
    <dgm:pt modelId="{2AB7FEB0-50E2-5547-B32B-0655826F6D0C}" type="pres">
      <dgm:prSet presAssocID="{31BD0308-FCB6-B84C-ADBC-1B80B11B11C0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314337C1-B8FC-5D4F-9258-6C6322B3B080}" type="pres">
      <dgm:prSet presAssocID="{31BD0308-FCB6-B84C-ADBC-1B80B11B11C0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845B4575-A5BE-414D-99E3-FD4D01BE27B1}" type="pres">
      <dgm:prSet presAssocID="{4DF4E7AD-4728-0345-8F26-C94A28481C8B}" presName="sibTrans" presStyleCnt="0"/>
      <dgm:spPr/>
    </dgm:pt>
    <dgm:pt modelId="{EC5A8E5E-5E37-7A4B-99BA-1E96F36F073C}" type="pres">
      <dgm:prSet presAssocID="{99015858-71BF-A34B-B24A-8D28987E3E7F}" presName="composite" presStyleCnt="0"/>
      <dgm:spPr/>
    </dgm:pt>
    <dgm:pt modelId="{A87D8A4F-3684-1F44-B1FC-37AFAB1C7560}" type="pres">
      <dgm:prSet presAssocID="{99015858-71BF-A34B-B24A-8D28987E3E7F}" presName="bentUpArrow1" presStyleLbl="alignImgPlace1" presStyleIdx="2" presStyleCnt="3"/>
      <dgm:spPr/>
    </dgm:pt>
    <dgm:pt modelId="{4715CDEB-A79C-854B-85A0-6E9F68988B78}" type="pres">
      <dgm:prSet presAssocID="{99015858-71BF-A34B-B24A-8D28987E3E7F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B937205A-7D08-1349-8986-8344EE03AF07}" type="pres">
      <dgm:prSet presAssocID="{99015858-71BF-A34B-B24A-8D28987E3E7F}" presName="ChildText" presStyleLbl="revTx" presStyleIdx="2" presStyleCnt="3" custScaleX="118335" custScaleY="121351">
        <dgm:presLayoutVars>
          <dgm:chMax val="0"/>
          <dgm:chPref val="0"/>
          <dgm:bulletEnabled val="1"/>
        </dgm:presLayoutVars>
      </dgm:prSet>
      <dgm:spPr/>
    </dgm:pt>
    <dgm:pt modelId="{91F8A1CC-4ACE-E545-98E9-65CB699AF133}" type="pres">
      <dgm:prSet presAssocID="{6F4B633C-C31C-7849-86B9-1D6C16BAF1D0}" presName="sibTrans" presStyleCnt="0"/>
      <dgm:spPr/>
    </dgm:pt>
    <dgm:pt modelId="{A0556906-9CFD-0248-88AF-53AAAEB7187E}" type="pres">
      <dgm:prSet presAssocID="{6D25363C-FD07-3E49-AC1B-A82FD5DE4D3D}" presName="composite" presStyleCnt="0"/>
      <dgm:spPr/>
    </dgm:pt>
    <dgm:pt modelId="{BAB4F120-B299-E547-A8B5-75354472E2BE}" type="pres">
      <dgm:prSet presAssocID="{6D25363C-FD07-3E49-AC1B-A82FD5DE4D3D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4B6AC807-6FC9-5D4A-919F-38E85AFABAEA}" srcId="{83F9D13F-1BDF-6F42-BB72-36F02EE863D5}" destId="{99015858-71BF-A34B-B24A-8D28987E3E7F}" srcOrd="2" destOrd="0" parTransId="{15870050-96C0-4945-AA26-B6AD82A6B891}" sibTransId="{6F4B633C-C31C-7849-86B9-1D6C16BAF1D0}"/>
    <dgm:cxn modelId="{F09B380C-A963-4F47-BA5C-D1124888C968}" srcId="{83F9D13F-1BDF-6F42-BB72-36F02EE863D5}" destId="{6D25363C-FD07-3E49-AC1B-A82FD5DE4D3D}" srcOrd="3" destOrd="0" parTransId="{24EA7413-5489-6144-A163-39CFF7B5DF80}" sibTransId="{A1D7EF16-FC4F-0448-BC00-FA3FCC286B90}"/>
    <dgm:cxn modelId="{31A78927-D93C-1847-AD0C-A431FCE69BAA}" type="presOf" srcId="{31BD0308-FCB6-B84C-ADBC-1B80B11B11C0}" destId="{2AB7FEB0-50E2-5547-B32B-0655826F6D0C}" srcOrd="0" destOrd="0" presId="urn:microsoft.com/office/officeart/2005/8/layout/StepDownProcess"/>
    <dgm:cxn modelId="{C9AA0E29-753A-134D-9D97-BBA136D7AAA9}" srcId="{83F9D13F-1BDF-6F42-BB72-36F02EE863D5}" destId="{31BD0308-FCB6-B84C-ADBC-1B80B11B11C0}" srcOrd="1" destOrd="0" parTransId="{F4627295-55EF-0943-B0D4-11FFD4601CE7}" sibTransId="{4DF4E7AD-4728-0345-8F26-C94A28481C8B}"/>
    <dgm:cxn modelId="{E1965A39-5432-E942-91E2-701378469D5F}" type="presOf" srcId="{83F9D13F-1BDF-6F42-BB72-36F02EE863D5}" destId="{72D8FFEB-DC73-524D-953F-88C9A99B3A9E}" srcOrd="0" destOrd="0" presId="urn:microsoft.com/office/officeart/2005/8/layout/StepDownProcess"/>
    <dgm:cxn modelId="{0448F440-6D5C-2246-9BED-B27E5A057E7D}" srcId="{31BD0308-FCB6-B84C-ADBC-1B80B11B11C0}" destId="{E86BF7E4-3614-164E-9D5B-E76DBAE307A2}" srcOrd="0" destOrd="0" parTransId="{E1CB9C54-A3D2-1D49-9619-B549CC0B362A}" sibTransId="{045821BA-8524-024B-B7F4-2EB0B548BBFA}"/>
    <dgm:cxn modelId="{F7580B96-38EC-0A45-83DF-8F7B5ADCFCE7}" srcId="{83F9D13F-1BDF-6F42-BB72-36F02EE863D5}" destId="{2BE0169B-5A5E-0241-811E-00EB69557BA4}" srcOrd="0" destOrd="0" parTransId="{06DA6414-703C-EC4F-A137-D3D0D7488342}" sibTransId="{E1DA0AB1-5257-C04F-A391-A8770608C382}"/>
    <dgm:cxn modelId="{0DEEB39D-EEB2-3A49-A525-E70E81EE5EF0}" type="presOf" srcId="{2BE0169B-5A5E-0241-811E-00EB69557BA4}" destId="{47401C73-AE39-B142-8E1D-6682CF8DAF57}" srcOrd="0" destOrd="0" presId="urn:microsoft.com/office/officeart/2005/8/layout/StepDownProcess"/>
    <dgm:cxn modelId="{076930AE-A4CB-BA40-A147-671D79A04E93}" type="presOf" srcId="{99015858-71BF-A34B-B24A-8D28987E3E7F}" destId="{4715CDEB-A79C-854B-85A0-6E9F68988B78}" srcOrd="0" destOrd="0" presId="urn:microsoft.com/office/officeart/2005/8/layout/StepDownProcess"/>
    <dgm:cxn modelId="{B4ED59BA-FCC8-CA48-9447-7B05FDD4DC41}" type="presOf" srcId="{E86BF7E4-3614-164E-9D5B-E76DBAE307A2}" destId="{314337C1-B8FC-5D4F-9258-6C6322B3B080}" srcOrd="0" destOrd="0" presId="urn:microsoft.com/office/officeart/2005/8/layout/StepDownProcess"/>
    <dgm:cxn modelId="{BA7041C9-9C67-9F4A-A533-F19B92E5FC3B}" srcId="{99015858-71BF-A34B-B24A-8D28987E3E7F}" destId="{4E434A50-2739-0E4E-AB5C-CAD5723F8EEF}" srcOrd="0" destOrd="0" parTransId="{4E12188A-20CB-B749-91B1-F27039F8B81A}" sibTransId="{A70A7354-230F-4F4C-AA37-0D06B12D567F}"/>
    <dgm:cxn modelId="{135BB7F7-6773-244A-A9E4-8C7467FD8D25}" type="presOf" srcId="{6D25363C-FD07-3E49-AC1B-A82FD5DE4D3D}" destId="{BAB4F120-B299-E547-A8B5-75354472E2BE}" srcOrd="0" destOrd="0" presId="urn:microsoft.com/office/officeart/2005/8/layout/StepDownProcess"/>
    <dgm:cxn modelId="{AD5F78FF-3DF2-F841-94EA-3A7B10865D65}" type="presOf" srcId="{4E434A50-2739-0E4E-AB5C-CAD5723F8EEF}" destId="{B937205A-7D08-1349-8986-8344EE03AF07}" srcOrd="0" destOrd="0" presId="urn:microsoft.com/office/officeart/2005/8/layout/StepDownProcess"/>
    <dgm:cxn modelId="{9E4D810E-B7B6-B042-BEE6-422A37E82DC7}" type="presParOf" srcId="{72D8FFEB-DC73-524D-953F-88C9A99B3A9E}" destId="{1413438C-A3FF-8C44-BB4E-F6EE20896D91}" srcOrd="0" destOrd="0" presId="urn:microsoft.com/office/officeart/2005/8/layout/StepDownProcess"/>
    <dgm:cxn modelId="{EE15B081-766D-9D4F-B023-3818810EBD19}" type="presParOf" srcId="{1413438C-A3FF-8C44-BB4E-F6EE20896D91}" destId="{6ECC3491-260E-D14E-ACBC-49C5A237E7ED}" srcOrd="0" destOrd="0" presId="urn:microsoft.com/office/officeart/2005/8/layout/StepDownProcess"/>
    <dgm:cxn modelId="{C42A7837-4AAA-B94D-8E08-7F93969E0251}" type="presParOf" srcId="{1413438C-A3FF-8C44-BB4E-F6EE20896D91}" destId="{47401C73-AE39-B142-8E1D-6682CF8DAF57}" srcOrd="1" destOrd="0" presId="urn:microsoft.com/office/officeart/2005/8/layout/StepDownProcess"/>
    <dgm:cxn modelId="{8ED1F59C-FE79-2A42-850B-C4A934B0B9B0}" type="presParOf" srcId="{1413438C-A3FF-8C44-BB4E-F6EE20896D91}" destId="{1A8DC8BD-EC4C-5B47-99FE-DCD1F2075229}" srcOrd="2" destOrd="0" presId="urn:microsoft.com/office/officeart/2005/8/layout/StepDownProcess"/>
    <dgm:cxn modelId="{0718CBC2-7ED2-F345-9C50-A6E1F59C2207}" type="presParOf" srcId="{72D8FFEB-DC73-524D-953F-88C9A99B3A9E}" destId="{3663D611-0F11-3048-B684-4652BB981B78}" srcOrd="1" destOrd="0" presId="urn:microsoft.com/office/officeart/2005/8/layout/StepDownProcess"/>
    <dgm:cxn modelId="{F23EEDDB-4B07-B046-8CE9-534383E8E4E5}" type="presParOf" srcId="{72D8FFEB-DC73-524D-953F-88C9A99B3A9E}" destId="{BCED063F-F667-E74C-B893-7D6D3DE19E28}" srcOrd="2" destOrd="0" presId="urn:microsoft.com/office/officeart/2005/8/layout/StepDownProcess"/>
    <dgm:cxn modelId="{9222C070-8072-EF49-964C-395517C176CF}" type="presParOf" srcId="{BCED063F-F667-E74C-B893-7D6D3DE19E28}" destId="{E76A8D98-9582-484C-8A5A-32AEF760360A}" srcOrd="0" destOrd="0" presId="urn:microsoft.com/office/officeart/2005/8/layout/StepDownProcess"/>
    <dgm:cxn modelId="{A7352541-EA65-ED44-B62E-D59944003E87}" type="presParOf" srcId="{BCED063F-F667-E74C-B893-7D6D3DE19E28}" destId="{2AB7FEB0-50E2-5547-B32B-0655826F6D0C}" srcOrd="1" destOrd="0" presId="urn:microsoft.com/office/officeart/2005/8/layout/StepDownProcess"/>
    <dgm:cxn modelId="{4863D511-7138-7040-8BB9-93BDAEEEDFCD}" type="presParOf" srcId="{BCED063F-F667-E74C-B893-7D6D3DE19E28}" destId="{314337C1-B8FC-5D4F-9258-6C6322B3B080}" srcOrd="2" destOrd="0" presId="urn:microsoft.com/office/officeart/2005/8/layout/StepDownProcess"/>
    <dgm:cxn modelId="{CBE7B3A8-B2C6-BA4A-BEFF-00B1E15FE6EB}" type="presParOf" srcId="{72D8FFEB-DC73-524D-953F-88C9A99B3A9E}" destId="{845B4575-A5BE-414D-99E3-FD4D01BE27B1}" srcOrd="3" destOrd="0" presId="urn:microsoft.com/office/officeart/2005/8/layout/StepDownProcess"/>
    <dgm:cxn modelId="{E0DAE9E5-E824-0948-9F2C-ED2852E5A776}" type="presParOf" srcId="{72D8FFEB-DC73-524D-953F-88C9A99B3A9E}" destId="{EC5A8E5E-5E37-7A4B-99BA-1E96F36F073C}" srcOrd="4" destOrd="0" presId="urn:microsoft.com/office/officeart/2005/8/layout/StepDownProcess"/>
    <dgm:cxn modelId="{C53F3AD5-1D2B-FB41-AC4F-BFA8BAEE75B0}" type="presParOf" srcId="{EC5A8E5E-5E37-7A4B-99BA-1E96F36F073C}" destId="{A87D8A4F-3684-1F44-B1FC-37AFAB1C7560}" srcOrd="0" destOrd="0" presId="urn:microsoft.com/office/officeart/2005/8/layout/StepDownProcess"/>
    <dgm:cxn modelId="{E2C59ED2-1357-A84E-8895-1A038B44E73A}" type="presParOf" srcId="{EC5A8E5E-5E37-7A4B-99BA-1E96F36F073C}" destId="{4715CDEB-A79C-854B-85A0-6E9F68988B78}" srcOrd="1" destOrd="0" presId="urn:microsoft.com/office/officeart/2005/8/layout/StepDownProcess"/>
    <dgm:cxn modelId="{DD46C333-5C28-0F4A-B065-832483C8DA32}" type="presParOf" srcId="{EC5A8E5E-5E37-7A4B-99BA-1E96F36F073C}" destId="{B937205A-7D08-1349-8986-8344EE03AF07}" srcOrd="2" destOrd="0" presId="urn:microsoft.com/office/officeart/2005/8/layout/StepDownProcess"/>
    <dgm:cxn modelId="{7D0842F6-4056-FA48-9F8D-D23EE4C3D1F9}" type="presParOf" srcId="{72D8FFEB-DC73-524D-953F-88C9A99B3A9E}" destId="{91F8A1CC-4ACE-E545-98E9-65CB699AF133}" srcOrd="5" destOrd="0" presId="urn:microsoft.com/office/officeart/2005/8/layout/StepDownProcess"/>
    <dgm:cxn modelId="{93C79B8E-54E4-094F-B98A-6768FC5BBC7A}" type="presParOf" srcId="{72D8FFEB-DC73-524D-953F-88C9A99B3A9E}" destId="{A0556906-9CFD-0248-88AF-53AAAEB7187E}" srcOrd="6" destOrd="0" presId="urn:microsoft.com/office/officeart/2005/8/layout/StepDownProcess"/>
    <dgm:cxn modelId="{0C140318-9EE2-2A4B-9E34-DBEEB11A289C}" type="presParOf" srcId="{A0556906-9CFD-0248-88AF-53AAAEB7187E}" destId="{BAB4F120-B299-E547-A8B5-75354472E2BE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124D76-B5D4-2F43-AC2E-CF11943D333E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428B6784-6879-684E-8219-800C798BC158}">
      <dgm:prSet phldrT="[Text]"/>
      <dgm:spPr/>
      <dgm:t>
        <a:bodyPr/>
        <a:lstStyle/>
        <a:p>
          <a:r>
            <a:rPr lang="en-US" dirty="0"/>
            <a:t>Early detection</a:t>
          </a:r>
        </a:p>
      </dgm:t>
    </dgm:pt>
    <dgm:pt modelId="{49659EF0-8F84-764D-8CFA-14166161C5B5}" type="parTrans" cxnId="{D2D6FF65-FC12-2B42-BDE4-3FA336DC8EFB}">
      <dgm:prSet/>
      <dgm:spPr/>
      <dgm:t>
        <a:bodyPr/>
        <a:lstStyle/>
        <a:p>
          <a:endParaRPr lang="en-US"/>
        </a:p>
      </dgm:t>
    </dgm:pt>
    <dgm:pt modelId="{B006E5EE-E007-E24D-9535-4C7825E42BAA}" type="sibTrans" cxnId="{D2D6FF65-FC12-2B42-BDE4-3FA336DC8EFB}">
      <dgm:prSet/>
      <dgm:spPr/>
      <dgm:t>
        <a:bodyPr/>
        <a:lstStyle/>
        <a:p>
          <a:endParaRPr lang="en-US"/>
        </a:p>
      </dgm:t>
    </dgm:pt>
    <dgm:pt modelId="{2A263C46-3D6D-3D47-A9E5-B230E523D775}">
      <dgm:prSet phldrT="[Text]"/>
      <dgm:spPr/>
      <dgm:t>
        <a:bodyPr/>
        <a:lstStyle/>
        <a:p>
          <a:r>
            <a:rPr lang="en-US" dirty="0"/>
            <a:t> </a:t>
          </a:r>
          <a:r>
            <a:rPr lang="en-US" dirty="0" err="1"/>
            <a:t>Mastectomi</a:t>
          </a:r>
          <a:r>
            <a:rPr lang="en-US" dirty="0"/>
            <a:t> </a:t>
          </a:r>
          <a:r>
            <a:rPr lang="en-US" dirty="0" err="1"/>
            <a:t>kanan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kiri</a:t>
          </a:r>
          <a:r>
            <a:rPr lang="en-US" dirty="0"/>
            <a:t>  +</a:t>
          </a:r>
        </a:p>
        <a:p>
          <a:r>
            <a:rPr lang="en-US" dirty="0" err="1"/>
            <a:t>Rekonstruksi</a:t>
          </a:r>
          <a:r>
            <a:rPr lang="en-US" dirty="0"/>
            <a:t> </a:t>
          </a:r>
          <a:r>
            <a:rPr lang="en-US" dirty="0" err="1"/>
            <a:t>payudara</a:t>
          </a:r>
          <a:r>
            <a:rPr lang="en-US" dirty="0"/>
            <a:t> </a:t>
          </a:r>
          <a:r>
            <a:rPr lang="en-US" b="1" dirty="0" err="1">
              <a:solidFill>
                <a:srgbClr val="FF0000"/>
              </a:solidFill>
            </a:rPr>
            <a:t>kanan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dan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kiri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langsung</a:t>
          </a:r>
          <a:r>
            <a:rPr lang="en-US" b="1" dirty="0">
              <a:solidFill>
                <a:srgbClr val="FF0000"/>
              </a:solidFill>
            </a:rPr>
            <a:t> </a:t>
          </a:r>
        </a:p>
      </dgm:t>
    </dgm:pt>
    <dgm:pt modelId="{002627E8-AE26-D74A-9F40-2EB2A9A849EC}" type="parTrans" cxnId="{C6A57BAD-FBD1-E24A-BCAA-E0531FD77931}">
      <dgm:prSet/>
      <dgm:spPr/>
      <dgm:t>
        <a:bodyPr/>
        <a:lstStyle/>
        <a:p>
          <a:endParaRPr lang="en-US"/>
        </a:p>
      </dgm:t>
    </dgm:pt>
    <dgm:pt modelId="{4F1FD988-EBBA-7C4F-9053-9B6E0AA0363C}" type="sibTrans" cxnId="{C6A57BAD-FBD1-E24A-BCAA-E0531FD77931}">
      <dgm:prSet/>
      <dgm:spPr/>
      <dgm:t>
        <a:bodyPr/>
        <a:lstStyle/>
        <a:p>
          <a:endParaRPr lang="en-US"/>
        </a:p>
      </dgm:t>
    </dgm:pt>
    <dgm:pt modelId="{81CF31A1-DB49-014D-A8F8-D8F901B16C33}">
      <dgm:prSet phldrT="[Text]"/>
      <dgm:spPr/>
      <dgm:t>
        <a:bodyPr/>
        <a:lstStyle/>
        <a:p>
          <a:r>
            <a:rPr lang="en-US" dirty="0"/>
            <a:t>Good outcome </a:t>
          </a:r>
        </a:p>
      </dgm:t>
    </dgm:pt>
    <dgm:pt modelId="{84B5C5BD-9B70-3A4B-AFC6-377992D2F4E5}" type="parTrans" cxnId="{242CCCFD-5B80-7C41-943E-CFB379624D1D}">
      <dgm:prSet/>
      <dgm:spPr/>
      <dgm:t>
        <a:bodyPr/>
        <a:lstStyle/>
        <a:p>
          <a:endParaRPr lang="en-US"/>
        </a:p>
      </dgm:t>
    </dgm:pt>
    <dgm:pt modelId="{4E546162-C2D1-3E4F-90FA-4E9CE2629104}" type="sibTrans" cxnId="{242CCCFD-5B80-7C41-943E-CFB379624D1D}">
      <dgm:prSet/>
      <dgm:spPr/>
      <dgm:t>
        <a:bodyPr/>
        <a:lstStyle/>
        <a:p>
          <a:endParaRPr lang="en-US"/>
        </a:p>
      </dgm:t>
    </dgm:pt>
    <dgm:pt modelId="{5E24231A-A878-1643-82AE-9539FFA77B99}" type="pres">
      <dgm:prSet presAssocID="{D7124D76-B5D4-2F43-AC2E-CF11943D333E}" presName="Name0" presStyleCnt="0">
        <dgm:presLayoutVars>
          <dgm:dir/>
          <dgm:resizeHandles val="exact"/>
        </dgm:presLayoutVars>
      </dgm:prSet>
      <dgm:spPr/>
    </dgm:pt>
    <dgm:pt modelId="{355CBB82-4F36-CE4E-8F0D-205AC4D667FD}" type="pres">
      <dgm:prSet presAssocID="{428B6784-6879-684E-8219-800C798BC158}" presName="node" presStyleLbl="node1" presStyleIdx="0" presStyleCnt="3">
        <dgm:presLayoutVars>
          <dgm:bulletEnabled val="1"/>
        </dgm:presLayoutVars>
      </dgm:prSet>
      <dgm:spPr/>
    </dgm:pt>
    <dgm:pt modelId="{B6E0653F-1BAC-7D4B-B222-6E2D7C59515E}" type="pres">
      <dgm:prSet presAssocID="{B006E5EE-E007-E24D-9535-4C7825E42BAA}" presName="sibTrans" presStyleLbl="sibTrans2D1" presStyleIdx="0" presStyleCnt="2"/>
      <dgm:spPr/>
    </dgm:pt>
    <dgm:pt modelId="{9B371754-1D09-C444-8458-C8AC19126554}" type="pres">
      <dgm:prSet presAssocID="{B006E5EE-E007-E24D-9535-4C7825E42BAA}" presName="connectorText" presStyleLbl="sibTrans2D1" presStyleIdx="0" presStyleCnt="2"/>
      <dgm:spPr/>
    </dgm:pt>
    <dgm:pt modelId="{DE6AF97E-FACA-9F48-98FD-0DF0EFB8BFB4}" type="pres">
      <dgm:prSet presAssocID="{2A263C46-3D6D-3D47-A9E5-B230E523D775}" presName="node" presStyleLbl="node1" presStyleIdx="1" presStyleCnt="3">
        <dgm:presLayoutVars>
          <dgm:bulletEnabled val="1"/>
        </dgm:presLayoutVars>
      </dgm:prSet>
      <dgm:spPr/>
    </dgm:pt>
    <dgm:pt modelId="{01659535-A115-CF4A-BD0B-EB9AC45AE4C0}" type="pres">
      <dgm:prSet presAssocID="{4F1FD988-EBBA-7C4F-9053-9B6E0AA0363C}" presName="sibTrans" presStyleLbl="sibTrans2D1" presStyleIdx="1" presStyleCnt="2"/>
      <dgm:spPr/>
    </dgm:pt>
    <dgm:pt modelId="{7BDB19F3-89E7-5649-B0DB-432756AE204C}" type="pres">
      <dgm:prSet presAssocID="{4F1FD988-EBBA-7C4F-9053-9B6E0AA0363C}" presName="connectorText" presStyleLbl="sibTrans2D1" presStyleIdx="1" presStyleCnt="2"/>
      <dgm:spPr/>
    </dgm:pt>
    <dgm:pt modelId="{B8AE61A1-E18E-CE4C-A65B-4C1999E2F73D}" type="pres">
      <dgm:prSet presAssocID="{81CF31A1-DB49-014D-A8F8-D8F901B16C33}" presName="node" presStyleLbl="node1" presStyleIdx="2" presStyleCnt="3">
        <dgm:presLayoutVars>
          <dgm:bulletEnabled val="1"/>
        </dgm:presLayoutVars>
      </dgm:prSet>
      <dgm:spPr/>
    </dgm:pt>
  </dgm:ptLst>
  <dgm:cxnLst>
    <dgm:cxn modelId="{BA1B6818-851F-2542-AC12-3A43B4DC294D}" type="presOf" srcId="{4F1FD988-EBBA-7C4F-9053-9B6E0AA0363C}" destId="{7BDB19F3-89E7-5649-B0DB-432756AE204C}" srcOrd="1" destOrd="0" presId="urn:microsoft.com/office/officeart/2005/8/layout/process1"/>
    <dgm:cxn modelId="{D2D6FF65-FC12-2B42-BDE4-3FA336DC8EFB}" srcId="{D7124D76-B5D4-2F43-AC2E-CF11943D333E}" destId="{428B6784-6879-684E-8219-800C798BC158}" srcOrd="0" destOrd="0" parTransId="{49659EF0-8F84-764D-8CFA-14166161C5B5}" sibTransId="{B006E5EE-E007-E24D-9535-4C7825E42BAA}"/>
    <dgm:cxn modelId="{61FAA37E-29AA-934C-A3A8-6352ECBAE8D4}" type="presOf" srcId="{4F1FD988-EBBA-7C4F-9053-9B6E0AA0363C}" destId="{01659535-A115-CF4A-BD0B-EB9AC45AE4C0}" srcOrd="0" destOrd="0" presId="urn:microsoft.com/office/officeart/2005/8/layout/process1"/>
    <dgm:cxn modelId="{59D6EF82-C4FF-984F-8116-3174A47D6669}" type="presOf" srcId="{81CF31A1-DB49-014D-A8F8-D8F901B16C33}" destId="{B8AE61A1-E18E-CE4C-A65B-4C1999E2F73D}" srcOrd="0" destOrd="0" presId="urn:microsoft.com/office/officeart/2005/8/layout/process1"/>
    <dgm:cxn modelId="{65D9B28F-BD66-894D-8EB3-C193DD5F2664}" type="presOf" srcId="{D7124D76-B5D4-2F43-AC2E-CF11943D333E}" destId="{5E24231A-A878-1643-82AE-9539FFA77B99}" srcOrd="0" destOrd="0" presId="urn:microsoft.com/office/officeart/2005/8/layout/process1"/>
    <dgm:cxn modelId="{C6A57BAD-FBD1-E24A-BCAA-E0531FD77931}" srcId="{D7124D76-B5D4-2F43-AC2E-CF11943D333E}" destId="{2A263C46-3D6D-3D47-A9E5-B230E523D775}" srcOrd="1" destOrd="0" parTransId="{002627E8-AE26-D74A-9F40-2EB2A9A849EC}" sibTransId="{4F1FD988-EBBA-7C4F-9053-9B6E0AA0363C}"/>
    <dgm:cxn modelId="{BECB95C6-6FBF-454C-9821-60DE7BC27FBD}" type="presOf" srcId="{B006E5EE-E007-E24D-9535-4C7825E42BAA}" destId="{9B371754-1D09-C444-8458-C8AC19126554}" srcOrd="1" destOrd="0" presId="urn:microsoft.com/office/officeart/2005/8/layout/process1"/>
    <dgm:cxn modelId="{B57209D0-B0D9-AA47-A4B9-30754D21A0FD}" type="presOf" srcId="{B006E5EE-E007-E24D-9535-4C7825E42BAA}" destId="{B6E0653F-1BAC-7D4B-B222-6E2D7C59515E}" srcOrd="0" destOrd="0" presId="urn:microsoft.com/office/officeart/2005/8/layout/process1"/>
    <dgm:cxn modelId="{B6CE39E9-B5D2-8C4A-A1EA-2131A7A2FDCA}" type="presOf" srcId="{428B6784-6879-684E-8219-800C798BC158}" destId="{355CBB82-4F36-CE4E-8F0D-205AC4D667FD}" srcOrd="0" destOrd="0" presId="urn:microsoft.com/office/officeart/2005/8/layout/process1"/>
    <dgm:cxn modelId="{4F05BAF6-1C76-C245-994B-899A70456A4A}" type="presOf" srcId="{2A263C46-3D6D-3D47-A9E5-B230E523D775}" destId="{DE6AF97E-FACA-9F48-98FD-0DF0EFB8BFB4}" srcOrd="0" destOrd="0" presId="urn:microsoft.com/office/officeart/2005/8/layout/process1"/>
    <dgm:cxn modelId="{242CCCFD-5B80-7C41-943E-CFB379624D1D}" srcId="{D7124D76-B5D4-2F43-AC2E-CF11943D333E}" destId="{81CF31A1-DB49-014D-A8F8-D8F901B16C33}" srcOrd="2" destOrd="0" parTransId="{84B5C5BD-9B70-3A4B-AFC6-377992D2F4E5}" sibTransId="{4E546162-C2D1-3E4F-90FA-4E9CE2629104}"/>
    <dgm:cxn modelId="{73180A6E-0D8E-6A46-8DAE-2BF89020BA92}" type="presParOf" srcId="{5E24231A-A878-1643-82AE-9539FFA77B99}" destId="{355CBB82-4F36-CE4E-8F0D-205AC4D667FD}" srcOrd="0" destOrd="0" presId="urn:microsoft.com/office/officeart/2005/8/layout/process1"/>
    <dgm:cxn modelId="{5255FA56-F5DF-5B43-85B9-CB40D3FC17D7}" type="presParOf" srcId="{5E24231A-A878-1643-82AE-9539FFA77B99}" destId="{B6E0653F-1BAC-7D4B-B222-6E2D7C59515E}" srcOrd="1" destOrd="0" presId="urn:microsoft.com/office/officeart/2005/8/layout/process1"/>
    <dgm:cxn modelId="{6CBDE680-2434-3D49-9E49-AB26200598E8}" type="presParOf" srcId="{B6E0653F-1BAC-7D4B-B222-6E2D7C59515E}" destId="{9B371754-1D09-C444-8458-C8AC19126554}" srcOrd="0" destOrd="0" presId="urn:microsoft.com/office/officeart/2005/8/layout/process1"/>
    <dgm:cxn modelId="{60382946-4DAC-8746-A9E0-3B7268A08134}" type="presParOf" srcId="{5E24231A-A878-1643-82AE-9539FFA77B99}" destId="{DE6AF97E-FACA-9F48-98FD-0DF0EFB8BFB4}" srcOrd="2" destOrd="0" presId="urn:microsoft.com/office/officeart/2005/8/layout/process1"/>
    <dgm:cxn modelId="{AAC1BD7D-EB88-6C4A-A8F4-136A5173B373}" type="presParOf" srcId="{5E24231A-A878-1643-82AE-9539FFA77B99}" destId="{01659535-A115-CF4A-BD0B-EB9AC45AE4C0}" srcOrd="3" destOrd="0" presId="urn:microsoft.com/office/officeart/2005/8/layout/process1"/>
    <dgm:cxn modelId="{F5C23C19-3D39-1B40-AB70-496A45FDB9A6}" type="presParOf" srcId="{01659535-A115-CF4A-BD0B-EB9AC45AE4C0}" destId="{7BDB19F3-89E7-5649-B0DB-432756AE204C}" srcOrd="0" destOrd="0" presId="urn:microsoft.com/office/officeart/2005/8/layout/process1"/>
    <dgm:cxn modelId="{5331688A-D8A5-DC45-B1FF-FDD7FD11E4CE}" type="presParOf" srcId="{5E24231A-A878-1643-82AE-9539FFA77B99}" destId="{B8AE61A1-E18E-CE4C-A65B-4C1999E2F73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866BD6-4E47-7F4F-8133-F04AB8B00730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</dgm:pt>
    <dgm:pt modelId="{53E878C8-4956-E448-88B0-1ACD8C20D22C}">
      <dgm:prSet phldrT="[Text]"/>
      <dgm:spPr/>
      <dgm:t>
        <a:bodyPr/>
        <a:lstStyle/>
        <a:p>
          <a:r>
            <a:rPr lang="en-US" dirty="0" err="1"/>
            <a:t>Cairan</a:t>
          </a:r>
          <a:r>
            <a:rPr lang="en-US" dirty="0"/>
            <a:t> di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tubuh</a:t>
          </a:r>
          <a:r>
            <a:rPr lang="en-US" dirty="0"/>
            <a:t> </a:t>
          </a:r>
        </a:p>
      </dgm:t>
    </dgm:pt>
    <dgm:pt modelId="{7F69F4DB-6BFB-7E4A-A125-6CBB80961159}" type="parTrans" cxnId="{64815C19-53CF-1440-8455-C246554F19C3}">
      <dgm:prSet/>
      <dgm:spPr/>
      <dgm:t>
        <a:bodyPr/>
        <a:lstStyle/>
        <a:p>
          <a:endParaRPr lang="en-US"/>
        </a:p>
      </dgm:t>
    </dgm:pt>
    <dgm:pt modelId="{E48BC69F-DAE5-8541-99BE-1897FF66234A}" type="sibTrans" cxnId="{64815C19-53CF-1440-8455-C246554F19C3}">
      <dgm:prSet/>
      <dgm:spPr/>
      <dgm:t>
        <a:bodyPr/>
        <a:lstStyle/>
        <a:p>
          <a:endParaRPr lang="en-US"/>
        </a:p>
      </dgm:t>
    </dgm:pt>
    <dgm:pt modelId="{B4B8FC94-16A7-2B45-AC5A-B952847621FD}">
      <dgm:prSet phldrT="[Text]"/>
      <dgm:spPr/>
      <dgm:t>
        <a:bodyPr/>
        <a:lstStyle/>
        <a:p>
          <a:r>
            <a:rPr lang="en-US" dirty="0"/>
            <a:t>80 – 98 %, </a:t>
          </a:r>
          <a:r>
            <a:rPr lang="en-US" dirty="0" err="1"/>
            <a:t>melalui</a:t>
          </a:r>
          <a:r>
            <a:rPr lang="en-US" dirty="0"/>
            <a:t> </a:t>
          </a:r>
          <a:r>
            <a:rPr lang="en-US" dirty="0" err="1"/>
            <a:t>venula</a:t>
          </a:r>
          <a:r>
            <a:rPr lang="en-US" dirty="0"/>
            <a:t>/ vena</a:t>
          </a:r>
          <a:r>
            <a:rPr lang="en-US" dirty="0">
              <a:sym typeface="Wingdings"/>
            </a:rPr>
            <a:t> </a:t>
          </a:r>
          <a:r>
            <a:rPr lang="en-US" dirty="0" err="1">
              <a:sym typeface="Wingdings"/>
            </a:rPr>
            <a:t>jantung</a:t>
          </a:r>
          <a:endParaRPr lang="en-US" dirty="0"/>
        </a:p>
      </dgm:t>
    </dgm:pt>
    <dgm:pt modelId="{0AD78957-35F2-8148-AFBE-5560300B1E40}" type="parTrans" cxnId="{9F804110-EDC8-4843-899C-E182C5419978}">
      <dgm:prSet/>
      <dgm:spPr/>
      <dgm:t>
        <a:bodyPr/>
        <a:lstStyle/>
        <a:p>
          <a:endParaRPr lang="en-US"/>
        </a:p>
      </dgm:t>
    </dgm:pt>
    <dgm:pt modelId="{49B809AB-6283-3D4C-8C20-EC18E24CE5B4}" type="sibTrans" cxnId="{9F804110-EDC8-4843-899C-E182C5419978}">
      <dgm:prSet/>
      <dgm:spPr/>
      <dgm:t>
        <a:bodyPr/>
        <a:lstStyle/>
        <a:p>
          <a:endParaRPr lang="en-US"/>
        </a:p>
      </dgm:t>
    </dgm:pt>
    <dgm:pt modelId="{382FF35A-0E97-FF43-8479-2329E8C0EEE2}">
      <dgm:prSet phldrT="[Text]"/>
      <dgm:spPr/>
      <dgm:t>
        <a:bodyPr/>
        <a:lstStyle/>
        <a:p>
          <a:r>
            <a:rPr lang="en-US" dirty="0"/>
            <a:t>2 – 20 % </a:t>
          </a:r>
          <a:r>
            <a:rPr lang="en-US" dirty="0" err="1"/>
            <a:t>nya</a:t>
          </a:r>
          <a:r>
            <a:rPr lang="en-US" dirty="0"/>
            <a:t> </a:t>
          </a:r>
          <a:r>
            <a:rPr lang="en-US" dirty="0" err="1"/>
            <a:t>melalui</a:t>
          </a:r>
          <a:r>
            <a:rPr lang="en-US" dirty="0"/>
            <a:t> </a:t>
          </a:r>
          <a:r>
            <a:rPr lang="en-US" dirty="0" err="1"/>
            <a:t>saluran</a:t>
          </a:r>
          <a:r>
            <a:rPr lang="en-US" dirty="0"/>
            <a:t> </a:t>
          </a:r>
          <a:r>
            <a:rPr lang="en-US" dirty="0" err="1"/>
            <a:t>limfe</a:t>
          </a:r>
          <a:r>
            <a:rPr lang="en-US" dirty="0"/>
            <a:t> yang </a:t>
          </a:r>
          <a:r>
            <a:rPr lang="en-US" dirty="0" err="1"/>
            <a:t>selanjutnya</a:t>
          </a:r>
          <a:r>
            <a:rPr lang="en-US" dirty="0"/>
            <a:t> </a:t>
          </a:r>
          <a:r>
            <a:rPr lang="en-US" dirty="0" err="1"/>
            <a:t>disebut</a:t>
          </a:r>
          <a:r>
            <a:rPr lang="en-US" dirty="0"/>
            <a:t> </a:t>
          </a:r>
          <a:r>
            <a:rPr lang="en-US" dirty="0" err="1"/>
            <a:t>cairan</a:t>
          </a:r>
          <a:r>
            <a:rPr lang="en-US" dirty="0"/>
            <a:t> </a:t>
          </a:r>
          <a:r>
            <a:rPr lang="en-US" dirty="0" err="1"/>
            <a:t>limfe</a:t>
          </a:r>
          <a:endParaRPr lang="en-US" dirty="0"/>
        </a:p>
      </dgm:t>
    </dgm:pt>
    <dgm:pt modelId="{E912B1EC-B227-EA44-A025-1E1E2D1A77E0}" type="parTrans" cxnId="{9733E42A-96A2-C44E-85B7-4AE2519785A0}">
      <dgm:prSet/>
      <dgm:spPr/>
      <dgm:t>
        <a:bodyPr/>
        <a:lstStyle/>
        <a:p>
          <a:endParaRPr lang="en-US"/>
        </a:p>
      </dgm:t>
    </dgm:pt>
    <dgm:pt modelId="{74BF0EC4-6B36-644A-9DAA-FE3D6C5EF894}" type="sibTrans" cxnId="{9733E42A-96A2-C44E-85B7-4AE2519785A0}">
      <dgm:prSet/>
      <dgm:spPr/>
      <dgm:t>
        <a:bodyPr/>
        <a:lstStyle/>
        <a:p>
          <a:endParaRPr lang="en-US"/>
        </a:p>
      </dgm:t>
    </dgm:pt>
    <dgm:pt modelId="{76530CF6-5640-2344-9DFA-C1879B2935E3}">
      <dgm:prSet/>
      <dgm:spPr/>
      <dgm:t>
        <a:bodyPr/>
        <a:lstStyle/>
        <a:p>
          <a:r>
            <a:rPr lang="en-US" dirty="0" err="1"/>
            <a:t>aliran</a:t>
          </a:r>
          <a:r>
            <a:rPr lang="en-US" dirty="0"/>
            <a:t> </a:t>
          </a:r>
          <a:r>
            <a:rPr lang="en-US" dirty="0" err="1"/>
            <a:t>cairan</a:t>
          </a:r>
          <a:r>
            <a:rPr lang="en-US" dirty="0"/>
            <a:t> </a:t>
          </a:r>
          <a:r>
            <a:rPr lang="en-US" i="1" dirty="0"/>
            <a:t>lymphatic</a:t>
          </a:r>
          <a:r>
            <a:rPr lang="en-US" dirty="0"/>
            <a:t> di </a:t>
          </a:r>
          <a:r>
            <a:rPr lang="en-US" dirty="0" err="1"/>
            <a:t>daerah</a:t>
          </a:r>
          <a:r>
            <a:rPr lang="en-US" dirty="0"/>
            <a:t> </a:t>
          </a:r>
          <a:r>
            <a:rPr lang="en-US" dirty="0" err="1"/>
            <a:t>lengan</a:t>
          </a:r>
          <a:r>
            <a:rPr lang="en-US" dirty="0"/>
            <a:t> </a:t>
          </a:r>
          <a:r>
            <a:rPr lang="en-US" dirty="0" err="1"/>
            <a:t>kanan</a:t>
          </a:r>
          <a:r>
            <a:rPr lang="en-US" dirty="0"/>
            <a:t> </a:t>
          </a:r>
          <a:r>
            <a:rPr lang="en-US" dirty="0" err="1"/>
            <a:t>akan</a:t>
          </a:r>
          <a:r>
            <a:rPr lang="en-US" dirty="0"/>
            <a:t> </a:t>
          </a:r>
          <a:r>
            <a:rPr lang="en-US" dirty="0" err="1"/>
            <a:t>bermuara</a:t>
          </a:r>
          <a:r>
            <a:rPr lang="en-US" dirty="0"/>
            <a:t> </a:t>
          </a:r>
          <a:r>
            <a:rPr lang="en-US" dirty="0" err="1"/>
            <a:t>pada</a:t>
          </a:r>
          <a:r>
            <a:rPr lang="en-US" dirty="0"/>
            <a:t> </a:t>
          </a:r>
          <a:r>
            <a:rPr lang="en-US" dirty="0" err="1"/>
            <a:t>kelenjar</a:t>
          </a:r>
          <a:r>
            <a:rPr lang="en-US" dirty="0"/>
            <a:t> di </a:t>
          </a:r>
          <a:r>
            <a:rPr lang="en-US" dirty="0" err="1"/>
            <a:t>daerah</a:t>
          </a:r>
          <a:r>
            <a:rPr lang="en-US" dirty="0"/>
            <a:t> </a:t>
          </a:r>
          <a:r>
            <a:rPr lang="en-US" dirty="0" err="1"/>
            <a:t>ketiak</a:t>
          </a:r>
          <a:r>
            <a:rPr lang="en-US" dirty="0"/>
            <a:t> </a:t>
          </a:r>
          <a:r>
            <a:rPr lang="en-US" dirty="0" err="1"/>
            <a:t>kanan</a:t>
          </a:r>
          <a:r>
            <a:rPr lang="en-US" dirty="0"/>
            <a:t> yang </a:t>
          </a:r>
          <a:r>
            <a:rPr lang="en-US" dirty="0" err="1"/>
            <a:t>selanjutnya</a:t>
          </a:r>
          <a:r>
            <a:rPr lang="en-US" dirty="0"/>
            <a:t> </a:t>
          </a:r>
          <a:r>
            <a:rPr lang="en-US" dirty="0" err="1"/>
            <a:t>akan</a:t>
          </a:r>
          <a:r>
            <a:rPr lang="en-US" dirty="0"/>
            <a:t> </a:t>
          </a:r>
          <a:r>
            <a:rPr lang="en-US" dirty="0" err="1"/>
            <a:t>masuk</a:t>
          </a:r>
          <a:r>
            <a:rPr lang="en-US" dirty="0"/>
            <a:t> </a:t>
          </a:r>
          <a:r>
            <a:rPr lang="en-US" dirty="0" err="1"/>
            <a:t>ke</a:t>
          </a:r>
          <a:r>
            <a:rPr lang="en-US" dirty="0"/>
            <a:t> </a:t>
          </a:r>
          <a:r>
            <a:rPr lang="en-US" dirty="0" err="1"/>
            <a:t>sistem</a:t>
          </a:r>
          <a:r>
            <a:rPr lang="en-US" dirty="0"/>
            <a:t> </a:t>
          </a:r>
          <a:r>
            <a:rPr lang="en-US" i="1" dirty="0"/>
            <a:t>lymphatic  </a:t>
          </a:r>
          <a:r>
            <a:rPr lang="en-US" i="1" dirty="0" err="1"/>
            <a:t>bagian</a:t>
          </a:r>
          <a:r>
            <a:rPr lang="en-US" i="1" dirty="0"/>
            <a:t> </a:t>
          </a:r>
          <a:r>
            <a:rPr lang="en-US" i="1" dirty="0" err="1"/>
            <a:t>dalam</a:t>
          </a:r>
          <a:r>
            <a:rPr lang="en-US" dirty="0"/>
            <a:t>. </a:t>
          </a:r>
        </a:p>
      </dgm:t>
    </dgm:pt>
    <dgm:pt modelId="{01B5FFC1-694D-184F-845A-7BFBD955EEC3}" type="parTrans" cxnId="{C689A712-B0F8-1B49-8A14-11BF30437961}">
      <dgm:prSet/>
      <dgm:spPr/>
      <dgm:t>
        <a:bodyPr/>
        <a:lstStyle/>
        <a:p>
          <a:endParaRPr lang="en-US"/>
        </a:p>
      </dgm:t>
    </dgm:pt>
    <dgm:pt modelId="{8835684C-A531-BF40-B73F-20C5A3380221}" type="sibTrans" cxnId="{C689A712-B0F8-1B49-8A14-11BF30437961}">
      <dgm:prSet/>
      <dgm:spPr/>
      <dgm:t>
        <a:bodyPr/>
        <a:lstStyle/>
        <a:p>
          <a:endParaRPr lang="en-US"/>
        </a:p>
      </dgm:t>
    </dgm:pt>
    <dgm:pt modelId="{9F7794B8-E2BA-5B44-848A-0C5FBD076AB6}" type="pres">
      <dgm:prSet presAssocID="{D2866BD6-4E47-7F4F-8133-F04AB8B00730}" presName="linearFlow" presStyleCnt="0">
        <dgm:presLayoutVars>
          <dgm:resizeHandles val="exact"/>
        </dgm:presLayoutVars>
      </dgm:prSet>
      <dgm:spPr/>
    </dgm:pt>
    <dgm:pt modelId="{0A9A33C1-400D-DE4B-9879-DDE1672FA4C7}" type="pres">
      <dgm:prSet presAssocID="{53E878C8-4956-E448-88B0-1ACD8C20D22C}" presName="node" presStyleLbl="node1" presStyleIdx="0" presStyleCnt="4">
        <dgm:presLayoutVars>
          <dgm:bulletEnabled val="1"/>
        </dgm:presLayoutVars>
      </dgm:prSet>
      <dgm:spPr/>
    </dgm:pt>
    <dgm:pt modelId="{F13DB703-0784-C14F-AA1B-2A31AC675C03}" type="pres">
      <dgm:prSet presAssocID="{E48BC69F-DAE5-8541-99BE-1897FF66234A}" presName="sibTrans" presStyleLbl="sibTrans2D1" presStyleIdx="0" presStyleCnt="3"/>
      <dgm:spPr/>
    </dgm:pt>
    <dgm:pt modelId="{321333B0-B88C-934E-8158-9DF209E1DD68}" type="pres">
      <dgm:prSet presAssocID="{E48BC69F-DAE5-8541-99BE-1897FF66234A}" presName="connectorText" presStyleLbl="sibTrans2D1" presStyleIdx="0" presStyleCnt="3"/>
      <dgm:spPr/>
    </dgm:pt>
    <dgm:pt modelId="{7D2F01FA-4A18-5647-9593-825E3E4FBECC}" type="pres">
      <dgm:prSet presAssocID="{B4B8FC94-16A7-2B45-AC5A-B952847621FD}" presName="node" presStyleLbl="node1" presStyleIdx="1" presStyleCnt="4">
        <dgm:presLayoutVars>
          <dgm:bulletEnabled val="1"/>
        </dgm:presLayoutVars>
      </dgm:prSet>
      <dgm:spPr/>
    </dgm:pt>
    <dgm:pt modelId="{CE4FC1DC-5412-784B-96D1-DF205C31408F}" type="pres">
      <dgm:prSet presAssocID="{49B809AB-6283-3D4C-8C20-EC18E24CE5B4}" presName="sibTrans" presStyleLbl="sibTrans2D1" presStyleIdx="1" presStyleCnt="3"/>
      <dgm:spPr/>
    </dgm:pt>
    <dgm:pt modelId="{077AEFB4-A815-2840-938D-76A0CA63EDE1}" type="pres">
      <dgm:prSet presAssocID="{49B809AB-6283-3D4C-8C20-EC18E24CE5B4}" presName="connectorText" presStyleLbl="sibTrans2D1" presStyleIdx="1" presStyleCnt="3"/>
      <dgm:spPr/>
    </dgm:pt>
    <dgm:pt modelId="{6CFC182D-3004-3540-B322-A2F06636EE58}" type="pres">
      <dgm:prSet presAssocID="{382FF35A-0E97-FF43-8479-2329E8C0EEE2}" presName="node" presStyleLbl="node1" presStyleIdx="2" presStyleCnt="4">
        <dgm:presLayoutVars>
          <dgm:bulletEnabled val="1"/>
        </dgm:presLayoutVars>
      </dgm:prSet>
      <dgm:spPr/>
    </dgm:pt>
    <dgm:pt modelId="{7396D8EC-7E93-9542-B795-E7B392BF4A75}" type="pres">
      <dgm:prSet presAssocID="{74BF0EC4-6B36-644A-9DAA-FE3D6C5EF894}" presName="sibTrans" presStyleLbl="sibTrans2D1" presStyleIdx="2" presStyleCnt="3"/>
      <dgm:spPr/>
    </dgm:pt>
    <dgm:pt modelId="{F543084D-C9AA-954D-B3F5-7A0C14931A29}" type="pres">
      <dgm:prSet presAssocID="{74BF0EC4-6B36-644A-9DAA-FE3D6C5EF894}" presName="connectorText" presStyleLbl="sibTrans2D1" presStyleIdx="2" presStyleCnt="3"/>
      <dgm:spPr/>
    </dgm:pt>
    <dgm:pt modelId="{C37B3E6A-E283-A046-85B3-5A0C997646F4}" type="pres">
      <dgm:prSet presAssocID="{76530CF6-5640-2344-9DFA-C1879B2935E3}" presName="node" presStyleLbl="node1" presStyleIdx="3" presStyleCnt="4">
        <dgm:presLayoutVars>
          <dgm:bulletEnabled val="1"/>
        </dgm:presLayoutVars>
      </dgm:prSet>
      <dgm:spPr/>
    </dgm:pt>
  </dgm:ptLst>
  <dgm:cxnLst>
    <dgm:cxn modelId="{9FEC3200-40DE-5844-9C38-FDEF0C1F8486}" type="presOf" srcId="{49B809AB-6283-3D4C-8C20-EC18E24CE5B4}" destId="{077AEFB4-A815-2840-938D-76A0CA63EDE1}" srcOrd="1" destOrd="0" presId="urn:microsoft.com/office/officeart/2005/8/layout/process2"/>
    <dgm:cxn modelId="{F5B78008-17FA-404A-B8DD-10C5B9149539}" type="presOf" srcId="{74BF0EC4-6B36-644A-9DAA-FE3D6C5EF894}" destId="{F543084D-C9AA-954D-B3F5-7A0C14931A29}" srcOrd="1" destOrd="0" presId="urn:microsoft.com/office/officeart/2005/8/layout/process2"/>
    <dgm:cxn modelId="{9F804110-EDC8-4843-899C-E182C5419978}" srcId="{D2866BD6-4E47-7F4F-8133-F04AB8B00730}" destId="{B4B8FC94-16A7-2B45-AC5A-B952847621FD}" srcOrd="1" destOrd="0" parTransId="{0AD78957-35F2-8148-AFBE-5560300B1E40}" sibTransId="{49B809AB-6283-3D4C-8C20-EC18E24CE5B4}"/>
    <dgm:cxn modelId="{C689A712-B0F8-1B49-8A14-11BF30437961}" srcId="{D2866BD6-4E47-7F4F-8133-F04AB8B00730}" destId="{76530CF6-5640-2344-9DFA-C1879B2935E3}" srcOrd="3" destOrd="0" parTransId="{01B5FFC1-694D-184F-845A-7BFBD955EEC3}" sibTransId="{8835684C-A531-BF40-B73F-20C5A3380221}"/>
    <dgm:cxn modelId="{64815C19-53CF-1440-8455-C246554F19C3}" srcId="{D2866BD6-4E47-7F4F-8133-F04AB8B00730}" destId="{53E878C8-4956-E448-88B0-1ACD8C20D22C}" srcOrd="0" destOrd="0" parTransId="{7F69F4DB-6BFB-7E4A-A125-6CBB80961159}" sibTransId="{E48BC69F-DAE5-8541-99BE-1897FF66234A}"/>
    <dgm:cxn modelId="{9733E42A-96A2-C44E-85B7-4AE2519785A0}" srcId="{D2866BD6-4E47-7F4F-8133-F04AB8B00730}" destId="{382FF35A-0E97-FF43-8479-2329E8C0EEE2}" srcOrd="2" destOrd="0" parTransId="{E912B1EC-B227-EA44-A025-1E1E2D1A77E0}" sibTransId="{74BF0EC4-6B36-644A-9DAA-FE3D6C5EF894}"/>
    <dgm:cxn modelId="{E9160C5B-3A4A-CB48-BE0B-1EB0853F7B40}" type="presOf" srcId="{76530CF6-5640-2344-9DFA-C1879B2935E3}" destId="{C37B3E6A-E283-A046-85B3-5A0C997646F4}" srcOrd="0" destOrd="0" presId="urn:microsoft.com/office/officeart/2005/8/layout/process2"/>
    <dgm:cxn modelId="{92FDBE61-8521-4648-8AD9-98F3B8E05D0B}" type="presOf" srcId="{B4B8FC94-16A7-2B45-AC5A-B952847621FD}" destId="{7D2F01FA-4A18-5647-9593-825E3E4FBECC}" srcOrd="0" destOrd="0" presId="urn:microsoft.com/office/officeart/2005/8/layout/process2"/>
    <dgm:cxn modelId="{3D48266E-B78D-3A47-A6EA-082B8F3F2ADD}" type="presOf" srcId="{E48BC69F-DAE5-8541-99BE-1897FF66234A}" destId="{321333B0-B88C-934E-8158-9DF209E1DD68}" srcOrd="1" destOrd="0" presId="urn:microsoft.com/office/officeart/2005/8/layout/process2"/>
    <dgm:cxn modelId="{ECF9D351-08A6-4545-96D8-83A894289A8B}" type="presOf" srcId="{74BF0EC4-6B36-644A-9DAA-FE3D6C5EF894}" destId="{7396D8EC-7E93-9542-B795-E7B392BF4A75}" srcOrd="0" destOrd="0" presId="urn:microsoft.com/office/officeart/2005/8/layout/process2"/>
    <dgm:cxn modelId="{8368367C-7B61-A543-B5F1-A61474FA1DF2}" type="presOf" srcId="{53E878C8-4956-E448-88B0-1ACD8C20D22C}" destId="{0A9A33C1-400D-DE4B-9879-DDE1672FA4C7}" srcOrd="0" destOrd="0" presId="urn:microsoft.com/office/officeart/2005/8/layout/process2"/>
    <dgm:cxn modelId="{35349F9D-5F94-2E4D-9E0B-6DFD2D4C5E8E}" type="presOf" srcId="{49B809AB-6283-3D4C-8C20-EC18E24CE5B4}" destId="{CE4FC1DC-5412-784B-96D1-DF205C31408F}" srcOrd="0" destOrd="0" presId="urn:microsoft.com/office/officeart/2005/8/layout/process2"/>
    <dgm:cxn modelId="{AE91E0B9-57E1-094F-83C7-34B8DAAB2476}" type="presOf" srcId="{D2866BD6-4E47-7F4F-8133-F04AB8B00730}" destId="{9F7794B8-E2BA-5B44-848A-0C5FBD076AB6}" srcOrd="0" destOrd="0" presId="urn:microsoft.com/office/officeart/2005/8/layout/process2"/>
    <dgm:cxn modelId="{278C0BD1-F1DB-1B44-A4A9-B5C9CD26502F}" type="presOf" srcId="{382FF35A-0E97-FF43-8479-2329E8C0EEE2}" destId="{6CFC182D-3004-3540-B322-A2F06636EE58}" srcOrd="0" destOrd="0" presId="urn:microsoft.com/office/officeart/2005/8/layout/process2"/>
    <dgm:cxn modelId="{AE719AFE-1B07-B34E-B98B-B555CFE94B61}" type="presOf" srcId="{E48BC69F-DAE5-8541-99BE-1897FF66234A}" destId="{F13DB703-0784-C14F-AA1B-2A31AC675C03}" srcOrd="0" destOrd="0" presId="urn:microsoft.com/office/officeart/2005/8/layout/process2"/>
    <dgm:cxn modelId="{C10BBF27-149C-8E4E-8032-1CC0AAEAA828}" type="presParOf" srcId="{9F7794B8-E2BA-5B44-848A-0C5FBD076AB6}" destId="{0A9A33C1-400D-DE4B-9879-DDE1672FA4C7}" srcOrd="0" destOrd="0" presId="urn:microsoft.com/office/officeart/2005/8/layout/process2"/>
    <dgm:cxn modelId="{6C9FE6A2-A0F5-C34F-BAB3-B718F11DE97F}" type="presParOf" srcId="{9F7794B8-E2BA-5B44-848A-0C5FBD076AB6}" destId="{F13DB703-0784-C14F-AA1B-2A31AC675C03}" srcOrd="1" destOrd="0" presId="urn:microsoft.com/office/officeart/2005/8/layout/process2"/>
    <dgm:cxn modelId="{8CEA1606-4756-D846-BFB5-BEFA9B5939AB}" type="presParOf" srcId="{F13DB703-0784-C14F-AA1B-2A31AC675C03}" destId="{321333B0-B88C-934E-8158-9DF209E1DD68}" srcOrd="0" destOrd="0" presId="urn:microsoft.com/office/officeart/2005/8/layout/process2"/>
    <dgm:cxn modelId="{8B63EEA1-AACE-894D-84B9-054D2D611A8D}" type="presParOf" srcId="{9F7794B8-E2BA-5B44-848A-0C5FBD076AB6}" destId="{7D2F01FA-4A18-5647-9593-825E3E4FBECC}" srcOrd="2" destOrd="0" presId="urn:microsoft.com/office/officeart/2005/8/layout/process2"/>
    <dgm:cxn modelId="{495DF37D-5BC0-CC40-BBDF-CF35F016713A}" type="presParOf" srcId="{9F7794B8-E2BA-5B44-848A-0C5FBD076AB6}" destId="{CE4FC1DC-5412-784B-96D1-DF205C31408F}" srcOrd="3" destOrd="0" presId="urn:microsoft.com/office/officeart/2005/8/layout/process2"/>
    <dgm:cxn modelId="{2F927F63-A1A7-6D49-8BC3-8A12116F0698}" type="presParOf" srcId="{CE4FC1DC-5412-784B-96D1-DF205C31408F}" destId="{077AEFB4-A815-2840-938D-76A0CA63EDE1}" srcOrd="0" destOrd="0" presId="urn:microsoft.com/office/officeart/2005/8/layout/process2"/>
    <dgm:cxn modelId="{34BBB713-0C43-7A47-93B2-FFF7D931D309}" type="presParOf" srcId="{9F7794B8-E2BA-5B44-848A-0C5FBD076AB6}" destId="{6CFC182D-3004-3540-B322-A2F06636EE58}" srcOrd="4" destOrd="0" presId="urn:microsoft.com/office/officeart/2005/8/layout/process2"/>
    <dgm:cxn modelId="{AE556F16-10E9-9345-A526-A1BD7BE170BD}" type="presParOf" srcId="{9F7794B8-E2BA-5B44-848A-0C5FBD076AB6}" destId="{7396D8EC-7E93-9542-B795-E7B392BF4A75}" srcOrd="5" destOrd="0" presId="urn:microsoft.com/office/officeart/2005/8/layout/process2"/>
    <dgm:cxn modelId="{2626AFEF-FBFF-734E-84C1-E8F36F60E358}" type="presParOf" srcId="{7396D8EC-7E93-9542-B795-E7B392BF4A75}" destId="{F543084D-C9AA-954D-B3F5-7A0C14931A29}" srcOrd="0" destOrd="0" presId="urn:microsoft.com/office/officeart/2005/8/layout/process2"/>
    <dgm:cxn modelId="{A8668230-A394-214B-A1C7-2369E4FD0D77}" type="presParOf" srcId="{9F7794B8-E2BA-5B44-848A-0C5FBD076AB6}" destId="{C37B3E6A-E283-A046-85B3-5A0C997646F4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CC3491-260E-D14E-ACBC-49C5A237E7ED}">
      <dsp:nvSpPr>
        <dsp:cNvPr id="0" name=""/>
        <dsp:cNvSpPr/>
      </dsp:nvSpPr>
      <dsp:spPr>
        <a:xfrm rot="5400000">
          <a:off x="1216966" y="1334411"/>
          <a:ext cx="1171903" cy="133417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401C73-AE39-B142-8E1D-6682CF8DAF57}">
      <dsp:nvSpPr>
        <dsp:cNvPr id="0" name=""/>
        <dsp:cNvSpPr/>
      </dsp:nvSpPr>
      <dsp:spPr>
        <a:xfrm>
          <a:off x="657428" y="35333"/>
          <a:ext cx="2470906" cy="1380892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kern="1200" dirty="0" err="1"/>
            <a:t>Payudara</a:t>
          </a:r>
          <a:r>
            <a:rPr lang="en-US" sz="2000" kern="1200" dirty="0"/>
            <a:t> </a:t>
          </a:r>
          <a:r>
            <a:rPr lang="en-US" sz="2000" kern="1200" dirty="0">
              <a:sym typeface="Wingdings"/>
            </a:rPr>
            <a:t> </a:t>
          </a:r>
          <a:r>
            <a:rPr lang="en-US" sz="2000" kern="1200" dirty="0" err="1"/>
            <a:t>simbol</a:t>
          </a:r>
          <a:r>
            <a:rPr lang="en-US" sz="2000" kern="1200" dirty="0"/>
            <a:t> </a:t>
          </a:r>
          <a:r>
            <a:rPr lang="en-US" sz="2000" kern="1200" dirty="0" err="1"/>
            <a:t>feminitas</a:t>
          </a:r>
          <a:r>
            <a:rPr lang="en-US" sz="2000" kern="1200" dirty="0"/>
            <a:t> </a:t>
          </a:r>
          <a:r>
            <a:rPr lang="en-US" sz="2000" kern="1200" dirty="0" err="1"/>
            <a:t>perempuan</a:t>
          </a:r>
          <a:endParaRPr lang="en-US" sz="2000" kern="1200" dirty="0"/>
        </a:p>
        <a:p>
          <a:pPr lvl="0" algn="ctr">
            <a:spcBef>
              <a:spcPct val="0"/>
            </a:spcBef>
            <a:buNone/>
          </a:pPr>
          <a:endParaRPr lang="en-US" sz="2000" kern="1200" dirty="0"/>
        </a:p>
      </dsp:txBody>
      <dsp:txXfrm>
        <a:off x="724850" y="102755"/>
        <a:ext cx="2336062" cy="1246048"/>
      </dsp:txXfrm>
    </dsp:sp>
    <dsp:sp modelId="{1A8DC8BD-EC4C-5B47-99FE-DCD1F2075229}">
      <dsp:nvSpPr>
        <dsp:cNvPr id="0" name=""/>
        <dsp:cNvSpPr/>
      </dsp:nvSpPr>
      <dsp:spPr>
        <a:xfrm>
          <a:off x="2879279" y="167032"/>
          <a:ext cx="1434823" cy="1116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6A8D98-9582-484C-8A5A-32AEF760360A}">
      <dsp:nvSpPr>
        <dsp:cNvPr id="0" name=""/>
        <dsp:cNvSpPr/>
      </dsp:nvSpPr>
      <dsp:spPr>
        <a:xfrm rot="5400000">
          <a:off x="2723115" y="2885609"/>
          <a:ext cx="1171903" cy="133417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-3342512"/>
            <a:satOff val="-12663"/>
            <a:lumOff val="42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B7FEB0-50E2-5547-B32B-0655826F6D0C}">
      <dsp:nvSpPr>
        <dsp:cNvPr id="0" name=""/>
        <dsp:cNvSpPr/>
      </dsp:nvSpPr>
      <dsp:spPr>
        <a:xfrm>
          <a:off x="2412631" y="1586531"/>
          <a:ext cx="1972795" cy="1380892"/>
        </a:xfrm>
        <a:prstGeom prst="roundRect">
          <a:avLst>
            <a:gd name="adj" fmla="val 1667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Kelainan</a:t>
          </a:r>
          <a:r>
            <a:rPr lang="en-US" sz="2000" kern="1200" dirty="0"/>
            <a:t> </a:t>
          </a:r>
          <a:r>
            <a:rPr lang="en-US" sz="2000" b="1" kern="1200" dirty="0" err="1">
              <a:solidFill>
                <a:srgbClr val="FF0000"/>
              </a:solidFill>
            </a:rPr>
            <a:t>akibat</a:t>
          </a:r>
          <a:r>
            <a:rPr lang="en-US" sz="2000" b="1" kern="1200" dirty="0">
              <a:solidFill>
                <a:srgbClr val="FF0000"/>
              </a:solidFill>
            </a:rPr>
            <a:t> </a:t>
          </a:r>
          <a:r>
            <a:rPr lang="en-US" sz="2000" b="1" kern="1200" dirty="0" err="1">
              <a:solidFill>
                <a:srgbClr val="FF0000"/>
              </a:solidFill>
            </a:rPr>
            <a:t>kanker</a:t>
          </a:r>
          <a:r>
            <a:rPr lang="en-US" sz="2000" b="1" kern="1200" dirty="0">
              <a:solidFill>
                <a:srgbClr val="FF0000"/>
              </a:solidFill>
            </a:rPr>
            <a:t> </a:t>
          </a:r>
          <a:r>
            <a:rPr lang="en-US" sz="2000" b="1" kern="1200" dirty="0" err="1">
              <a:solidFill>
                <a:srgbClr val="FF0000"/>
              </a:solidFill>
            </a:rPr>
            <a:t>payudara</a:t>
          </a:r>
          <a:endParaRPr lang="en-US" sz="2000" b="1" kern="1200" dirty="0">
            <a:solidFill>
              <a:srgbClr val="FF0000"/>
            </a:solidFill>
          </a:endParaRPr>
        </a:p>
      </dsp:txBody>
      <dsp:txXfrm>
        <a:off x="2480053" y="1653953"/>
        <a:ext cx="1837951" cy="1246048"/>
      </dsp:txXfrm>
    </dsp:sp>
    <dsp:sp modelId="{314337C1-B8FC-5D4F-9258-6C6322B3B080}">
      <dsp:nvSpPr>
        <dsp:cNvPr id="0" name=""/>
        <dsp:cNvSpPr/>
      </dsp:nvSpPr>
      <dsp:spPr>
        <a:xfrm>
          <a:off x="4385427" y="1718231"/>
          <a:ext cx="1434823" cy="1116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/>
            <a:t>Bentuk</a:t>
          </a:r>
          <a:r>
            <a:rPr lang="en-US" sz="1800" kern="1200" dirty="0"/>
            <a:t>/ </a:t>
          </a:r>
          <a:r>
            <a:rPr lang="en-US" sz="1800" kern="1200" dirty="0" err="1"/>
            <a:t>ukuran</a:t>
          </a:r>
          <a:r>
            <a:rPr lang="en-US" sz="1800" kern="1200" dirty="0"/>
            <a:t>  yang </a:t>
          </a:r>
          <a:r>
            <a:rPr lang="en-US" sz="1800" kern="1200" dirty="0" err="1"/>
            <a:t>tidak</a:t>
          </a:r>
          <a:r>
            <a:rPr lang="en-US" sz="1800" kern="1200" dirty="0"/>
            <a:t> normal</a:t>
          </a:r>
        </a:p>
      </dsp:txBody>
      <dsp:txXfrm>
        <a:off x="4385427" y="1718231"/>
        <a:ext cx="1434823" cy="1116098"/>
      </dsp:txXfrm>
    </dsp:sp>
    <dsp:sp modelId="{A87D8A4F-3684-1F44-B1FC-37AFAB1C7560}">
      <dsp:nvSpPr>
        <dsp:cNvPr id="0" name=""/>
        <dsp:cNvSpPr/>
      </dsp:nvSpPr>
      <dsp:spPr>
        <a:xfrm rot="5400000">
          <a:off x="4478318" y="4436808"/>
          <a:ext cx="1171903" cy="133417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-6685025"/>
            <a:satOff val="-25325"/>
            <a:lumOff val="84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15CDEB-A79C-854B-85A0-6E9F68988B78}">
      <dsp:nvSpPr>
        <dsp:cNvPr id="0" name=""/>
        <dsp:cNvSpPr/>
      </dsp:nvSpPr>
      <dsp:spPr>
        <a:xfrm>
          <a:off x="4167835" y="3137729"/>
          <a:ext cx="1972795" cy="1380892"/>
        </a:xfrm>
        <a:prstGeom prst="roundRect">
          <a:avLst>
            <a:gd name="adj" fmla="val 1667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Perasaan</a:t>
          </a:r>
          <a:r>
            <a:rPr lang="en-US" sz="1800" kern="1200" dirty="0"/>
            <a:t> </a:t>
          </a:r>
          <a:r>
            <a:rPr lang="en-US" sz="1800" kern="1200" dirty="0" err="1"/>
            <a:t>tidak</a:t>
          </a:r>
          <a:r>
            <a:rPr lang="en-US" sz="1800" kern="1200" dirty="0"/>
            <a:t> normal</a:t>
          </a:r>
        </a:p>
      </dsp:txBody>
      <dsp:txXfrm>
        <a:off x="4235257" y="3205151"/>
        <a:ext cx="1837951" cy="1246048"/>
      </dsp:txXfrm>
    </dsp:sp>
    <dsp:sp modelId="{B937205A-7D08-1349-8986-8344EE03AF07}">
      <dsp:nvSpPr>
        <dsp:cNvPr id="0" name=""/>
        <dsp:cNvSpPr/>
      </dsp:nvSpPr>
      <dsp:spPr>
        <a:xfrm>
          <a:off x="6009093" y="3150280"/>
          <a:ext cx="1697898" cy="1354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/>
            <a:t>mengganggu</a:t>
          </a:r>
          <a:r>
            <a:rPr lang="en-US" sz="1800" kern="1200" dirty="0"/>
            <a:t> </a:t>
          </a:r>
          <a:r>
            <a:rPr lang="en-US" sz="1800" kern="1200" dirty="0" err="1"/>
            <a:t>pikiran</a:t>
          </a:r>
          <a:r>
            <a:rPr lang="en-US" sz="1800" kern="1200" dirty="0"/>
            <a:t>, </a:t>
          </a:r>
          <a:r>
            <a:rPr lang="en-US" sz="1800" b="1" kern="1200" dirty="0" err="1">
              <a:solidFill>
                <a:srgbClr val="FF0000"/>
              </a:solidFill>
            </a:rPr>
            <a:t>menurunkan</a:t>
          </a:r>
          <a:r>
            <a:rPr lang="en-US" sz="1800" b="1" kern="1200" dirty="0">
              <a:solidFill>
                <a:srgbClr val="FF0000"/>
              </a:solidFill>
            </a:rPr>
            <a:t> </a:t>
          </a:r>
          <a:r>
            <a:rPr lang="en-US" sz="1800" b="1" kern="1200" dirty="0" err="1">
              <a:solidFill>
                <a:srgbClr val="FF0000"/>
              </a:solidFill>
            </a:rPr>
            <a:t>qualitas</a:t>
          </a:r>
          <a:r>
            <a:rPr lang="en-US" sz="1800" b="1" kern="1200" dirty="0">
              <a:solidFill>
                <a:srgbClr val="FF0000"/>
              </a:solidFill>
            </a:rPr>
            <a:t> </a:t>
          </a:r>
          <a:r>
            <a:rPr lang="en-US" sz="1800" b="1" kern="1200" dirty="0" err="1">
              <a:solidFill>
                <a:srgbClr val="FF0000"/>
              </a:solidFill>
            </a:rPr>
            <a:t>hidup</a:t>
          </a:r>
          <a:endParaRPr lang="en-US" sz="1800" b="1" kern="1200" dirty="0">
            <a:solidFill>
              <a:srgbClr val="FF0000"/>
            </a:solidFill>
          </a:endParaRPr>
        </a:p>
      </dsp:txBody>
      <dsp:txXfrm>
        <a:off x="6009093" y="3150280"/>
        <a:ext cx="1697898" cy="1354396"/>
      </dsp:txXfrm>
    </dsp:sp>
    <dsp:sp modelId="{BAB4F120-B299-E547-A8B5-75354472E2BE}">
      <dsp:nvSpPr>
        <dsp:cNvPr id="0" name=""/>
        <dsp:cNvSpPr/>
      </dsp:nvSpPr>
      <dsp:spPr>
        <a:xfrm>
          <a:off x="5923039" y="4688928"/>
          <a:ext cx="1972795" cy="1380892"/>
        </a:xfrm>
        <a:prstGeom prst="roundRect">
          <a:avLst>
            <a:gd name="adj" fmla="val 1667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Rekonstruksi</a:t>
          </a:r>
          <a:r>
            <a:rPr lang="en-US" sz="2000" b="1" kern="1200" dirty="0"/>
            <a:t> </a:t>
          </a:r>
          <a:r>
            <a:rPr lang="en-US" sz="2000" b="1" kern="1200" dirty="0" err="1"/>
            <a:t>payudara</a:t>
          </a:r>
          <a:r>
            <a:rPr lang="en-US" sz="2000" b="1" kern="1200" dirty="0"/>
            <a:t> </a:t>
          </a:r>
        </a:p>
      </dsp:txBody>
      <dsp:txXfrm>
        <a:off x="5990461" y="4756350"/>
        <a:ext cx="1837951" cy="12460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5CBB82-4F36-CE4E-8F0D-205AC4D667FD}">
      <dsp:nvSpPr>
        <dsp:cNvPr id="0" name=""/>
        <dsp:cNvSpPr/>
      </dsp:nvSpPr>
      <dsp:spPr>
        <a:xfrm>
          <a:off x="5383" y="1043800"/>
          <a:ext cx="1609116" cy="20968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Early detection</a:t>
          </a:r>
        </a:p>
      </dsp:txBody>
      <dsp:txXfrm>
        <a:off x="52512" y="1090929"/>
        <a:ext cx="1514858" cy="2002622"/>
      </dsp:txXfrm>
    </dsp:sp>
    <dsp:sp modelId="{B6E0653F-1BAC-7D4B-B222-6E2D7C59515E}">
      <dsp:nvSpPr>
        <dsp:cNvPr id="0" name=""/>
        <dsp:cNvSpPr/>
      </dsp:nvSpPr>
      <dsp:spPr>
        <a:xfrm>
          <a:off x="1775412" y="1892710"/>
          <a:ext cx="341132" cy="3990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775412" y="1972522"/>
        <a:ext cx="238792" cy="239436"/>
      </dsp:txXfrm>
    </dsp:sp>
    <dsp:sp modelId="{DE6AF97E-FACA-9F48-98FD-0DF0EFB8BFB4}">
      <dsp:nvSpPr>
        <dsp:cNvPr id="0" name=""/>
        <dsp:cNvSpPr/>
      </dsp:nvSpPr>
      <dsp:spPr>
        <a:xfrm>
          <a:off x="2258147" y="1043800"/>
          <a:ext cx="1609116" cy="20968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  <a:r>
            <a:rPr lang="en-US" sz="1800" kern="1200" dirty="0" err="1"/>
            <a:t>Mastectomi</a:t>
          </a:r>
          <a:r>
            <a:rPr lang="en-US" sz="1800" kern="1200" dirty="0"/>
            <a:t> </a:t>
          </a:r>
          <a:r>
            <a:rPr lang="en-US" sz="1800" kern="1200" dirty="0" err="1"/>
            <a:t>kanan</a:t>
          </a:r>
          <a:r>
            <a:rPr lang="en-US" sz="1800" kern="1200" dirty="0"/>
            <a:t> </a:t>
          </a:r>
          <a:r>
            <a:rPr lang="en-US" sz="1800" kern="1200" dirty="0" err="1"/>
            <a:t>dan</a:t>
          </a:r>
          <a:r>
            <a:rPr lang="en-US" sz="1800" kern="1200" dirty="0"/>
            <a:t> </a:t>
          </a:r>
          <a:r>
            <a:rPr lang="en-US" sz="1800" kern="1200" dirty="0" err="1"/>
            <a:t>kiri</a:t>
          </a:r>
          <a:r>
            <a:rPr lang="en-US" sz="1800" kern="1200" dirty="0"/>
            <a:t>  +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Rekonstruksi</a:t>
          </a:r>
          <a:r>
            <a:rPr lang="en-US" sz="1800" kern="1200" dirty="0"/>
            <a:t> </a:t>
          </a:r>
          <a:r>
            <a:rPr lang="en-US" sz="1800" kern="1200" dirty="0" err="1"/>
            <a:t>payudara</a:t>
          </a:r>
          <a:r>
            <a:rPr lang="en-US" sz="1800" kern="1200" dirty="0"/>
            <a:t> </a:t>
          </a:r>
          <a:r>
            <a:rPr lang="en-US" sz="1800" b="1" kern="1200" dirty="0" err="1">
              <a:solidFill>
                <a:srgbClr val="FF0000"/>
              </a:solidFill>
            </a:rPr>
            <a:t>kanan</a:t>
          </a:r>
          <a:r>
            <a:rPr lang="en-US" sz="1800" b="1" kern="1200" dirty="0">
              <a:solidFill>
                <a:srgbClr val="FF0000"/>
              </a:solidFill>
            </a:rPr>
            <a:t> </a:t>
          </a:r>
          <a:r>
            <a:rPr lang="en-US" sz="1800" b="1" kern="1200" dirty="0" err="1">
              <a:solidFill>
                <a:srgbClr val="FF0000"/>
              </a:solidFill>
            </a:rPr>
            <a:t>dan</a:t>
          </a:r>
          <a:r>
            <a:rPr lang="en-US" sz="1800" b="1" kern="1200" dirty="0">
              <a:solidFill>
                <a:srgbClr val="FF0000"/>
              </a:solidFill>
            </a:rPr>
            <a:t> </a:t>
          </a:r>
          <a:r>
            <a:rPr lang="en-US" sz="1800" b="1" kern="1200" dirty="0" err="1">
              <a:solidFill>
                <a:srgbClr val="FF0000"/>
              </a:solidFill>
            </a:rPr>
            <a:t>kiri</a:t>
          </a:r>
          <a:r>
            <a:rPr lang="en-US" sz="1800" b="1" kern="1200" dirty="0">
              <a:solidFill>
                <a:srgbClr val="FF0000"/>
              </a:solidFill>
            </a:rPr>
            <a:t> </a:t>
          </a:r>
          <a:r>
            <a:rPr lang="en-US" sz="1800" b="1" kern="1200" dirty="0" err="1">
              <a:solidFill>
                <a:srgbClr val="FF0000"/>
              </a:solidFill>
            </a:rPr>
            <a:t>langsung</a:t>
          </a:r>
          <a:r>
            <a:rPr lang="en-US" sz="1800" b="1" kern="1200" dirty="0">
              <a:solidFill>
                <a:srgbClr val="FF0000"/>
              </a:solidFill>
            </a:rPr>
            <a:t> </a:t>
          </a:r>
        </a:p>
      </dsp:txBody>
      <dsp:txXfrm>
        <a:off x="2305276" y="1090929"/>
        <a:ext cx="1514858" cy="2002622"/>
      </dsp:txXfrm>
    </dsp:sp>
    <dsp:sp modelId="{01659535-A115-CF4A-BD0B-EB9AC45AE4C0}">
      <dsp:nvSpPr>
        <dsp:cNvPr id="0" name=""/>
        <dsp:cNvSpPr/>
      </dsp:nvSpPr>
      <dsp:spPr>
        <a:xfrm>
          <a:off x="4028175" y="1892710"/>
          <a:ext cx="341132" cy="3990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028175" y="1972522"/>
        <a:ext cx="238792" cy="239436"/>
      </dsp:txXfrm>
    </dsp:sp>
    <dsp:sp modelId="{B8AE61A1-E18E-CE4C-A65B-4C1999E2F73D}">
      <dsp:nvSpPr>
        <dsp:cNvPr id="0" name=""/>
        <dsp:cNvSpPr/>
      </dsp:nvSpPr>
      <dsp:spPr>
        <a:xfrm>
          <a:off x="4510910" y="1043800"/>
          <a:ext cx="1609116" cy="20968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Good outcome </a:t>
          </a:r>
        </a:p>
      </dsp:txBody>
      <dsp:txXfrm>
        <a:off x="4558039" y="1090929"/>
        <a:ext cx="1514858" cy="20026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A33C1-400D-DE4B-9879-DDE1672FA4C7}">
      <dsp:nvSpPr>
        <dsp:cNvPr id="0" name=""/>
        <dsp:cNvSpPr/>
      </dsp:nvSpPr>
      <dsp:spPr>
        <a:xfrm>
          <a:off x="2433835" y="2645"/>
          <a:ext cx="3260328" cy="9842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Cairan</a:t>
          </a:r>
          <a:r>
            <a:rPr lang="en-US" sz="1400" kern="1200" dirty="0"/>
            <a:t> di </a:t>
          </a:r>
          <a:r>
            <a:rPr lang="en-US" sz="1400" kern="1200" dirty="0" err="1"/>
            <a:t>dalam</a:t>
          </a:r>
          <a:r>
            <a:rPr lang="en-US" sz="1400" kern="1200" dirty="0"/>
            <a:t> </a:t>
          </a:r>
          <a:r>
            <a:rPr lang="en-US" sz="1400" kern="1200" dirty="0" err="1"/>
            <a:t>tubuh</a:t>
          </a:r>
          <a:r>
            <a:rPr lang="en-US" sz="1400" kern="1200" dirty="0"/>
            <a:t> </a:t>
          </a:r>
        </a:p>
      </dsp:txBody>
      <dsp:txXfrm>
        <a:off x="2462663" y="31473"/>
        <a:ext cx="3202672" cy="926594"/>
      </dsp:txXfrm>
    </dsp:sp>
    <dsp:sp modelId="{F13DB703-0784-C14F-AA1B-2A31AC675C03}">
      <dsp:nvSpPr>
        <dsp:cNvPr id="0" name=""/>
        <dsp:cNvSpPr/>
      </dsp:nvSpPr>
      <dsp:spPr>
        <a:xfrm rot="5400000">
          <a:off x="3879453" y="1011502"/>
          <a:ext cx="369093" cy="4429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3931126" y="1048411"/>
        <a:ext cx="265748" cy="258365"/>
      </dsp:txXfrm>
    </dsp:sp>
    <dsp:sp modelId="{7D2F01FA-4A18-5647-9593-825E3E4FBECC}">
      <dsp:nvSpPr>
        <dsp:cNvPr id="0" name=""/>
        <dsp:cNvSpPr/>
      </dsp:nvSpPr>
      <dsp:spPr>
        <a:xfrm>
          <a:off x="2433835" y="1479020"/>
          <a:ext cx="3260328" cy="9842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80 – 98 %, </a:t>
          </a:r>
          <a:r>
            <a:rPr lang="en-US" sz="1400" kern="1200" dirty="0" err="1"/>
            <a:t>melalui</a:t>
          </a:r>
          <a:r>
            <a:rPr lang="en-US" sz="1400" kern="1200" dirty="0"/>
            <a:t> </a:t>
          </a:r>
          <a:r>
            <a:rPr lang="en-US" sz="1400" kern="1200" dirty="0" err="1"/>
            <a:t>venula</a:t>
          </a:r>
          <a:r>
            <a:rPr lang="en-US" sz="1400" kern="1200" dirty="0"/>
            <a:t>/ vena</a:t>
          </a:r>
          <a:r>
            <a:rPr lang="en-US" sz="1400" kern="1200" dirty="0">
              <a:sym typeface="Wingdings"/>
            </a:rPr>
            <a:t> </a:t>
          </a:r>
          <a:r>
            <a:rPr lang="en-US" sz="1400" kern="1200" dirty="0" err="1">
              <a:sym typeface="Wingdings"/>
            </a:rPr>
            <a:t>jantung</a:t>
          </a:r>
          <a:endParaRPr lang="en-US" sz="1400" kern="1200" dirty="0"/>
        </a:p>
      </dsp:txBody>
      <dsp:txXfrm>
        <a:off x="2462663" y="1507848"/>
        <a:ext cx="3202672" cy="926594"/>
      </dsp:txXfrm>
    </dsp:sp>
    <dsp:sp modelId="{CE4FC1DC-5412-784B-96D1-DF205C31408F}">
      <dsp:nvSpPr>
        <dsp:cNvPr id="0" name=""/>
        <dsp:cNvSpPr/>
      </dsp:nvSpPr>
      <dsp:spPr>
        <a:xfrm rot="5400000">
          <a:off x="3879453" y="2487877"/>
          <a:ext cx="369093" cy="4429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3931126" y="2524786"/>
        <a:ext cx="265748" cy="258365"/>
      </dsp:txXfrm>
    </dsp:sp>
    <dsp:sp modelId="{6CFC182D-3004-3540-B322-A2F06636EE58}">
      <dsp:nvSpPr>
        <dsp:cNvPr id="0" name=""/>
        <dsp:cNvSpPr/>
      </dsp:nvSpPr>
      <dsp:spPr>
        <a:xfrm>
          <a:off x="2433835" y="2955396"/>
          <a:ext cx="3260328" cy="9842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 – 20 % </a:t>
          </a:r>
          <a:r>
            <a:rPr lang="en-US" sz="1400" kern="1200" dirty="0" err="1"/>
            <a:t>nya</a:t>
          </a:r>
          <a:r>
            <a:rPr lang="en-US" sz="1400" kern="1200" dirty="0"/>
            <a:t> </a:t>
          </a:r>
          <a:r>
            <a:rPr lang="en-US" sz="1400" kern="1200" dirty="0" err="1"/>
            <a:t>melalui</a:t>
          </a:r>
          <a:r>
            <a:rPr lang="en-US" sz="1400" kern="1200" dirty="0"/>
            <a:t> </a:t>
          </a:r>
          <a:r>
            <a:rPr lang="en-US" sz="1400" kern="1200" dirty="0" err="1"/>
            <a:t>saluran</a:t>
          </a:r>
          <a:r>
            <a:rPr lang="en-US" sz="1400" kern="1200" dirty="0"/>
            <a:t> </a:t>
          </a:r>
          <a:r>
            <a:rPr lang="en-US" sz="1400" kern="1200" dirty="0" err="1"/>
            <a:t>limfe</a:t>
          </a:r>
          <a:r>
            <a:rPr lang="en-US" sz="1400" kern="1200" dirty="0"/>
            <a:t> yang </a:t>
          </a:r>
          <a:r>
            <a:rPr lang="en-US" sz="1400" kern="1200" dirty="0" err="1"/>
            <a:t>selanjutnya</a:t>
          </a:r>
          <a:r>
            <a:rPr lang="en-US" sz="1400" kern="1200" dirty="0"/>
            <a:t> </a:t>
          </a:r>
          <a:r>
            <a:rPr lang="en-US" sz="1400" kern="1200" dirty="0" err="1"/>
            <a:t>disebut</a:t>
          </a:r>
          <a:r>
            <a:rPr lang="en-US" sz="1400" kern="1200" dirty="0"/>
            <a:t> </a:t>
          </a:r>
          <a:r>
            <a:rPr lang="en-US" sz="1400" kern="1200" dirty="0" err="1"/>
            <a:t>cairan</a:t>
          </a:r>
          <a:r>
            <a:rPr lang="en-US" sz="1400" kern="1200" dirty="0"/>
            <a:t> </a:t>
          </a:r>
          <a:r>
            <a:rPr lang="en-US" sz="1400" kern="1200" dirty="0" err="1"/>
            <a:t>limfe</a:t>
          </a:r>
          <a:endParaRPr lang="en-US" sz="1400" kern="1200" dirty="0"/>
        </a:p>
      </dsp:txBody>
      <dsp:txXfrm>
        <a:off x="2462663" y="2984224"/>
        <a:ext cx="3202672" cy="926594"/>
      </dsp:txXfrm>
    </dsp:sp>
    <dsp:sp modelId="{7396D8EC-7E93-9542-B795-E7B392BF4A75}">
      <dsp:nvSpPr>
        <dsp:cNvPr id="0" name=""/>
        <dsp:cNvSpPr/>
      </dsp:nvSpPr>
      <dsp:spPr>
        <a:xfrm rot="5400000">
          <a:off x="3879453" y="3964252"/>
          <a:ext cx="369093" cy="4429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3931126" y="4001161"/>
        <a:ext cx="265748" cy="258365"/>
      </dsp:txXfrm>
    </dsp:sp>
    <dsp:sp modelId="{C37B3E6A-E283-A046-85B3-5A0C997646F4}">
      <dsp:nvSpPr>
        <dsp:cNvPr id="0" name=""/>
        <dsp:cNvSpPr/>
      </dsp:nvSpPr>
      <dsp:spPr>
        <a:xfrm>
          <a:off x="2433835" y="4431771"/>
          <a:ext cx="3260328" cy="9842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aliran</a:t>
          </a:r>
          <a:r>
            <a:rPr lang="en-US" sz="1400" kern="1200" dirty="0"/>
            <a:t> </a:t>
          </a:r>
          <a:r>
            <a:rPr lang="en-US" sz="1400" kern="1200" dirty="0" err="1"/>
            <a:t>cairan</a:t>
          </a:r>
          <a:r>
            <a:rPr lang="en-US" sz="1400" kern="1200" dirty="0"/>
            <a:t> </a:t>
          </a:r>
          <a:r>
            <a:rPr lang="en-US" sz="1400" i="1" kern="1200" dirty="0"/>
            <a:t>lymphatic</a:t>
          </a:r>
          <a:r>
            <a:rPr lang="en-US" sz="1400" kern="1200" dirty="0"/>
            <a:t> di </a:t>
          </a:r>
          <a:r>
            <a:rPr lang="en-US" sz="1400" kern="1200" dirty="0" err="1"/>
            <a:t>daerah</a:t>
          </a:r>
          <a:r>
            <a:rPr lang="en-US" sz="1400" kern="1200" dirty="0"/>
            <a:t> </a:t>
          </a:r>
          <a:r>
            <a:rPr lang="en-US" sz="1400" kern="1200" dirty="0" err="1"/>
            <a:t>lengan</a:t>
          </a:r>
          <a:r>
            <a:rPr lang="en-US" sz="1400" kern="1200" dirty="0"/>
            <a:t> </a:t>
          </a:r>
          <a:r>
            <a:rPr lang="en-US" sz="1400" kern="1200" dirty="0" err="1"/>
            <a:t>kanan</a:t>
          </a:r>
          <a:r>
            <a:rPr lang="en-US" sz="1400" kern="1200" dirty="0"/>
            <a:t> </a:t>
          </a:r>
          <a:r>
            <a:rPr lang="en-US" sz="1400" kern="1200" dirty="0" err="1"/>
            <a:t>akan</a:t>
          </a:r>
          <a:r>
            <a:rPr lang="en-US" sz="1400" kern="1200" dirty="0"/>
            <a:t> </a:t>
          </a:r>
          <a:r>
            <a:rPr lang="en-US" sz="1400" kern="1200" dirty="0" err="1"/>
            <a:t>bermuara</a:t>
          </a:r>
          <a:r>
            <a:rPr lang="en-US" sz="1400" kern="1200" dirty="0"/>
            <a:t> </a:t>
          </a:r>
          <a:r>
            <a:rPr lang="en-US" sz="1400" kern="1200" dirty="0" err="1"/>
            <a:t>pada</a:t>
          </a:r>
          <a:r>
            <a:rPr lang="en-US" sz="1400" kern="1200" dirty="0"/>
            <a:t> </a:t>
          </a:r>
          <a:r>
            <a:rPr lang="en-US" sz="1400" kern="1200" dirty="0" err="1"/>
            <a:t>kelenjar</a:t>
          </a:r>
          <a:r>
            <a:rPr lang="en-US" sz="1400" kern="1200" dirty="0"/>
            <a:t> di </a:t>
          </a:r>
          <a:r>
            <a:rPr lang="en-US" sz="1400" kern="1200" dirty="0" err="1"/>
            <a:t>daerah</a:t>
          </a:r>
          <a:r>
            <a:rPr lang="en-US" sz="1400" kern="1200" dirty="0"/>
            <a:t> </a:t>
          </a:r>
          <a:r>
            <a:rPr lang="en-US" sz="1400" kern="1200" dirty="0" err="1"/>
            <a:t>ketiak</a:t>
          </a:r>
          <a:r>
            <a:rPr lang="en-US" sz="1400" kern="1200" dirty="0"/>
            <a:t> </a:t>
          </a:r>
          <a:r>
            <a:rPr lang="en-US" sz="1400" kern="1200" dirty="0" err="1"/>
            <a:t>kanan</a:t>
          </a:r>
          <a:r>
            <a:rPr lang="en-US" sz="1400" kern="1200" dirty="0"/>
            <a:t> yang </a:t>
          </a:r>
          <a:r>
            <a:rPr lang="en-US" sz="1400" kern="1200" dirty="0" err="1"/>
            <a:t>selanjutnya</a:t>
          </a:r>
          <a:r>
            <a:rPr lang="en-US" sz="1400" kern="1200" dirty="0"/>
            <a:t> </a:t>
          </a:r>
          <a:r>
            <a:rPr lang="en-US" sz="1400" kern="1200" dirty="0" err="1"/>
            <a:t>akan</a:t>
          </a:r>
          <a:r>
            <a:rPr lang="en-US" sz="1400" kern="1200" dirty="0"/>
            <a:t> </a:t>
          </a:r>
          <a:r>
            <a:rPr lang="en-US" sz="1400" kern="1200" dirty="0" err="1"/>
            <a:t>masuk</a:t>
          </a:r>
          <a:r>
            <a:rPr lang="en-US" sz="1400" kern="1200" dirty="0"/>
            <a:t> </a:t>
          </a:r>
          <a:r>
            <a:rPr lang="en-US" sz="1400" kern="1200" dirty="0" err="1"/>
            <a:t>ke</a:t>
          </a:r>
          <a:r>
            <a:rPr lang="en-US" sz="1400" kern="1200" dirty="0"/>
            <a:t> </a:t>
          </a:r>
          <a:r>
            <a:rPr lang="en-US" sz="1400" kern="1200" dirty="0" err="1"/>
            <a:t>sistem</a:t>
          </a:r>
          <a:r>
            <a:rPr lang="en-US" sz="1400" kern="1200" dirty="0"/>
            <a:t> </a:t>
          </a:r>
          <a:r>
            <a:rPr lang="en-US" sz="1400" i="1" kern="1200" dirty="0"/>
            <a:t>lymphatic  </a:t>
          </a:r>
          <a:r>
            <a:rPr lang="en-US" sz="1400" i="1" kern="1200" dirty="0" err="1"/>
            <a:t>bagian</a:t>
          </a:r>
          <a:r>
            <a:rPr lang="en-US" sz="1400" i="1" kern="1200" dirty="0"/>
            <a:t> </a:t>
          </a:r>
          <a:r>
            <a:rPr lang="en-US" sz="1400" i="1" kern="1200" dirty="0" err="1"/>
            <a:t>dalam</a:t>
          </a:r>
          <a:r>
            <a:rPr lang="en-US" sz="1400" kern="1200" dirty="0"/>
            <a:t>. </a:t>
          </a:r>
        </a:p>
      </dsp:txBody>
      <dsp:txXfrm>
        <a:off x="2462663" y="4460599"/>
        <a:ext cx="3202672" cy="9265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5714C-C88E-C34E-9EF9-F195CA763DA4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E708F-E565-E94A-95D9-5719FEDF4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8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9646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697C-E6F6-4E42-9FB5-2BC975B490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6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20 16 24 25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697C-E6F6-4E42-9FB5-2BC975B490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93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20 16 24 25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697C-E6F6-4E42-9FB5-2BC975B490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0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</a:t>
            </a:r>
            <a:r>
              <a:rPr lang="en-US" baseline="0" dirty="0"/>
              <a:t> </a:t>
            </a:r>
            <a:r>
              <a:rPr lang="en-US" baseline="0" dirty="0" err="1"/>
              <a:t>parient</a:t>
            </a:r>
            <a:r>
              <a:rPr lang="en-US" baseline="0" dirty="0"/>
              <a:t> also </a:t>
            </a:r>
            <a:r>
              <a:rPr lang="en-US" dirty="0"/>
              <a:t>breast cancer related </a:t>
            </a:r>
            <a:r>
              <a:rPr lang="en-US" dirty="0" err="1"/>
              <a:t>lymphedma</a:t>
            </a:r>
            <a:r>
              <a:rPr lang="en-US" baseline="0" dirty="0"/>
              <a:t> , post mastectomy with axillary lymph node dissection left side, she developed left upper </a:t>
            </a:r>
            <a:r>
              <a:rPr lang="en-US" baseline="0" dirty="0" err="1"/>
              <a:t>ext</a:t>
            </a:r>
            <a:r>
              <a:rPr lang="en-US" baseline="0" dirty="0"/>
              <a:t> lymphedema stage 2b according ISL and stage 4 according arm dermal backflow, </a:t>
            </a:r>
            <a:r>
              <a:rPr lang="en-US" baseline="0" dirty="0" err="1"/>
              <a:t>stardusk</a:t>
            </a:r>
            <a:r>
              <a:rPr lang="en-US" baseline="0" dirty="0"/>
              <a:t> was found in entire of arm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Persistent swelling w/ distension heaviness pain,</a:t>
            </a:r>
            <a:r>
              <a:rPr lang="en-US" baseline="0" dirty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Appearance </a:t>
            </a:r>
            <a:r>
              <a:rPr lang="en-US" dirty="0" err="1">
                <a:solidFill>
                  <a:srgbClr val="000000"/>
                </a:solidFill>
                <a:latin typeface="Avenir Book"/>
                <a:cs typeface="Avenir Book"/>
              </a:rPr>
              <a:t>distorsion</a:t>
            </a:r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, motor dysfunction were her complaint</a:t>
            </a:r>
          </a:p>
          <a:p>
            <a:pPr marL="0" indent="0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Because entire</a:t>
            </a:r>
            <a:r>
              <a:rPr lang="en-US" baseline="0" dirty="0">
                <a:solidFill>
                  <a:srgbClr val="000000"/>
                </a:solidFill>
                <a:latin typeface="Avenir Book"/>
                <a:cs typeface="Avenir Book"/>
              </a:rPr>
              <a:t> arm and hand</a:t>
            </a:r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 were</a:t>
            </a:r>
            <a:r>
              <a:rPr lang="en-US" baseline="0" dirty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US" baseline="0" dirty="0" err="1">
                <a:solidFill>
                  <a:srgbClr val="000000"/>
                </a:solidFill>
                <a:latin typeface="Avenir Book"/>
                <a:cs typeface="Avenir Book"/>
              </a:rPr>
              <a:t>stardusk</a:t>
            </a:r>
            <a:r>
              <a:rPr lang="en-US" baseline="0" dirty="0">
                <a:solidFill>
                  <a:srgbClr val="000000"/>
                </a:solidFill>
                <a:latin typeface="Avenir Book"/>
                <a:cs typeface="Avenir Book"/>
              </a:rPr>
              <a:t>, we use the contralateral arm as guiding for incision site.</a:t>
            </a:r>
            <a:endParaRPr lang="en-US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A5064-B164-5143-8FF0-35BF1339274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49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LVA , lymphedema quality</a:t>
            </a:r>
            <a:r>
              <a:rPr lang="en-US" baseline="0" dirty="0"/>
              <a:t> of life score was improve significantly and the upper extremity lymphedema index change reduce significantly around 33%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A5064-B164-5143-8FF0-35BF1339274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26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042E-EA7C-6649-A31B-22FE9BFBECB8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71F2-E25D-D042-B600-181047321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08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042E-EA7C-6649-A31B-22FE9BFBECB8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71F2-E25D-D042-B600-181047321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09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042E-EA7C-6649-A31B-22FE9BFBECB8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71F2-E25D-D042-B600-181047321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08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599521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042E-EA7C-6649-A31B-22FE9BFBECB8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71F2-E25D-D042-B600-181047321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6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042E-EA7C-6649-A31B-22FE9BFBECB8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71F2-E25D-D042-B600-181047321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23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042E-EA7C-6649-A31B-22FE9BFBECB8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71F2-E25D-D042-B600-181047321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08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042E-EA7C-6649-A31B-22FE9BFBECB8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71F2-E25D-D042-B600-181047321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72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042E-EA7C-6649-A31B-22FE9BFBECB8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71F2-E25D-D042-B600-181047321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51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042E-EA7C-6649-A31B-22FE9BFBECB8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71F2-E25D-D042-B600-181047321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55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042E-EA7C-6649-A31B-22FE9BFBECB8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71F2-E25D-D042-B600-181047321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83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042E-EA7C-6649-A31B-22FE9BFBECB8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71F2-E25D-D042-B600-181047321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0004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7042E-EA7C-6649-A31B-22FE9BFBECB8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171F2-E25D-D042-B600-181047321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4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tiff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hyperlink" Target="https://touchoncology.com/wp-content/uploads/sites/2/2015/07/private_articles_21108_pdf_schwartz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86025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4800" dirty="0"/>
              <a:t>Breast Reconstruction and Lymphedema Surgical Treatment in Breast Cancer: Cosmetic or Oncology Therapy?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4099" y="4277103"/>
            <a:ext cx="9144000" cy="1655762"/>
          </a:xfrm>
        </p:spPr>
        <p:txBody>
          <a:bodyPr/>
          <a:lstStyle/>
          <a:p>
            <a:r>
              <a:rPr lang="en-US" dirty="0"/>
              <a:t>dr. Dewi Aisiyah Mukarramah </a:t>
            </a:r>
            <a:r>
              <a:rPr lang="en-US" dirty="0" err="1"/>
              <a:t>SpBP</a:t>
            </a:r>
            <a:r>
              <a:rPr lang="en-US" dirty="0"/>
              <a:t>-RE (K)</a:t>
            </a:r>
          </a:p>
          <a:p>
            <a:r>
              <a:rPr lang="en-US" dirty="0" err="1"/>
              <a:t>Bedah</a:t>
            </a:r>
            <a:r>
              <a:rPr lang="en-US" dirty="0"/>
              <a:t> </a:t>
            </a:r>
            <a:r>
              <a:rPr lang="en-US" dirty="0" err="1"/>
              <a:t>plastik</a:t>
            </a:r>
            <a:r>
              <a:rPr lang="en-US" dirty="0"/>
              <a:t> </a:t>
            </a:r>
            <a:r>
              <a:rPr lang="en-US" dirty="0" err="1"/>
              <a:t>Konsultan</a:t>
            </a:r>
            <a:r>
              <a:rPr lang="en-US" dirty="0"/>
              <a:t> Microsurgery and </a:t>
            </a:r>
            <a:r>
              <a:rPr lang="en-US" dirty="0" err="1"/>
              <a:t>Oncoplasty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23869" cy="1723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174" y="0"/>
            <a:ext cx="1534826" cy="153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4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F9CB2F-4118-CD46-8E5E-AC0BDEDBFD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04648" y="1357219"/>
            <a:ext cx="2859686" cy="28938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3C8650-1A44-514D-938A-71A1C1563C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02" y="1357218"/>
            <a:ext cx="2170390" cy="28938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92" y="1357218"/>
            <a:ext cx="2194555" cy="2926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334" y="1363296"/>
            <a:ext cx="2888568" cy="23290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28612" y="2527069"/>
            <a:ext cx="498764" cy="349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647" y="4552995"/>
            <a:ext cx="430638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Luka ( </a:t>
            </a:r>
            <a:r>
              <a:rPr lang="en-US" sz="2400" dirty="0" err="1"/>
              <a:t>Defek</a:t>
            </a:r>
            <a:r>
              <a:rPr lang="en-US" sz="2400" dirty="0"/>
              <a:t> ) </a:t>
            </a:r>
            <a:r>
              <a:rPr lang="en-US" sz="2400" dirty="0" err="1"/>
              <a:t>luas</a:t>
            </a:r>
            <a:r>
              <a:rPr lang="en-US" sz="2400" dirty="0"/>
              <a:t> </a:t>
            </a:r>
            <a:r>
              <a:rPr lang="en-US" sz="2400" dirty="0" err="1"/>
              <a:t>dinding</a:t>
            </a:r>
            <a:r>
              <a:rPr lang="en-US" sz="2400" dirty="0"/>
              <a:t> dada </a:t>
            </a:r>
          </a:p>
          <a:p>
            <a:r>
              <a:rPr lang="en-US" sz="2400" dirty="0"/>
              <a:t>Organ </a:t>
            </a:r>
            <a:r>
              <a:rPr lang="en-US" sz="2400" dirty="0" err="1"/>
              <a:t>dinding</a:t>
            </a:r>
            <a:r>
              <a:rPr lang="en-US" sz="2400" dirty="0"/>
              <a:t> thorax exposed 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804756" y="4545872"/>
            <a:ext cx="1054418" cy="707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74187" y="4386670"/>
            <a:ext cx="187179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Rekonstruksi</a:t>
            </a:r>
            <a:r>
              <a:rPr lang="en-US" sz="2400" dirty="0"/>
              <a:t> </a:t>
            </a:r>
          </a:p>
          <a:p>
            <a:pPr algn="ctr"/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753303" y="4483647"/>
            <a:ext cx="3027832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Good quality of life</a:t>
            </a:r>
          </a:p>
          <a:p>
            <a:pPr algn="ctr"/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nyeri</a:t>
            </a:r>
            <a:endParaRPr lang="en-US" sz="2400" dirty="0"/>
          </a:p>
          <a:p>
            <a:pPr algn="ctr"/>
            <a:r>
              <a:rPr lang="en-US" sz="2400" dirty="0" err="1"/>
              <a:t>Bisa</a:t>
            </a:r>
            <a:r>
              <a:rPr lang="en-US" sz="2400" dirty="0"/>
              <a:t> </a:t>
            </a:r>
            <a:r>
              <a:rPr lang="en-US" sz="2400" dirty="0" err="1"/>
              <a:t>bekerja</a:t>
            </a:r>
            <a:r>
              <a:rPr lang="en-US" sz="2400" dirty="0"/>
              <a:t> </a:t>
            </a:r>
            <a:r>
              <a:rPr lang="en-US" sz="2400" dirty="0" err="1"/>
              <a:t>kembali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aktifitas</a:t>
            </a:r>
            <a:r>
              <a:rPr lang="en-US" sz="2400" dirty="0"/>
              <a:t> </a:t>
            </a:r>
            <a:r>
              <a:rPr lang="en-US" sz="2400" dirty="0" err="1"/>
              <a:t>sehari</a:t>
            </a:r>
            <a:r>
              <a:rPr lang="en-US" sz="2400" dirty="0"/>
              <a:t>- </a:t>
            </a:r>
            <a:r>
              <a:rPr lang="en-US" sz="2400" dirty="0" err="1"/>
              <a:t>hari</a:t>
            </a:r>
            <a:r>
              <a:rPr lang="en-US" sz="2400" dirty="0"/>
              <a:t> </a:t>
            </a:r>
          </a:p>
          <a:p>
            <a:pPr algn="ctr"/>
            <a:endParaRPr lang="en-US" sz="2400" dirty="0"/>
          </a:p>
        </p:txBody>
      </p:sp>
      <p:sp>
        <p:nvSpPr>
          <p:cNvPr id="12" name="Right Arrow 11"/>
          <p:cNvSpPr/>
          <p:nvPr/>
        </p:nvSpPr>
        <p:spPr>
          <a:xfrm>
            <a:off x="8049389" y="4699963"/>
            <a:ext cx="703914" cy="5737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3659" y="6223099"/>
            <a:ext cx="295536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dirty="0"/>
              <a:t>©Dewi A Mukarramah/ Farida BS</a:t>
            </a:r>
          </a:p>
          <a:p>
            <a:r>
              <a:rPr lang="en-US" sz="1600" dirty="0"/>
              <a:t>MMC Hospital</a:t>
            </a:r>
          </a:p>
        </p:txBody>
      </p:sp>
    </p:spTree>
    <p:extLst>
      <p:ext uri="{BB962C8B-B14F-4D97-AF65-F5344CB8AC3E}">
        <p14:creationId xmlns:p14="http://schemas.microsoft.com/office/powerpoint/2010/main" val="1503928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BC941-C040-AC47-9915-02072C137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08" y="19276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/>
              <a:t>Phyllodes</a:t>
            </a:r>
            <a:r>
              <a:rPr lang="en-US" dirty="0"/>
              <a:t> Tumor of the right breast </a:t>
            </a:r>
            <a:br>
              <a:rPr lang="en-US" dirty="0"/>
            </a:b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6D2545-BF30-234D-A5E0-327D99CE37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8" y="1538013"/>
            <a:ext cx="2005402" cy="26738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3040C6-7B61-DD46-A2CC-C2505947D3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8001" y="2114633"/>
            <a:ext cx="2635975" cy="14827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CD716-77A2-5D42-B197-693189A187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62" y="1725599"/>
            <a:ext cx="1836293" cy="244839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74193" y="3172297"/>
            <a:ext cx="4023360" cy="2575196"/>
            <a:chOff x="7693719" y="2147757"/>
            <a:chExt cx="3920256" cy="20828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2C1D91-4C6A-B548-9B69-FE8DBBF46E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900"/>
            <a:stretch/>
          </p:blipFill>
          <p:spPr>
            <a:xfrm rot="5400000">
              <a:off x="7706267" y="2135209"/>
              <a:ext cx="2082805" cy="21079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D495AC5-A18A-3549-88D6-E8037A631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9738267" y="2211110"/>
              <a:ext cx="1939061" cy="18123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123659" y="6223099"/>
            <a:ext cx="295536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dirty="0"/>
              <a:t>©Dewi A Mukarramah/ Farida BS</a:t>
            </a:r>
          </a:p>
          <a:p>
            <a:r>
              <a:rPr lang="en-US" sz="1600" dirty="0"/>
              <a:t>MMC Hospital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1608" y="2447805"/>
            <a:ext cx="2348521" cy="14745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658" y="4343384"/>
            <a:ext cx="3849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Wanita</a:t>
            </a:r>
            <a:r>
              <a:rPr lang="en-US" sz="2000" dirty="0"/>
              <a:t> 45 </a:t>
            </a:r>
            <a:r>
              <a:rPr lang="en-US" sz="2000" dirty="0" err="1"/>
              <a:t>tahun</a:t>
            </a:r>
            <a:endParaRPr lang="en-US" sz="2000" dirty="0"/>
          </a:p>
          <a:p>
            <a:r>
              <a:rPr lang="en-US" sz="2000" dirty="0"/>
              <a:t>Tumor </a:t>
            </a:r>
            <a:r>
              <a:rPr lang="en-US" sz="2000" dirty="0" err="1"/>
              <a:t>phyloides</a:t>
            </a:r>
            <a:r>
              <a:rPr lang="en-US" sz="2000" dirty="0"/>
              <a:t> </a:t>
            </a:r>
            <a:r>
              <a:rPr lang="en-US" sz="2000" dirty="0" err="1"/>
              <a:t>sangat</a:t>
            </a:r>
            <a:r>
              <a:rPr lang="en-US" sz="2000" dirty="0"/>
              <a:t> </a:t>
            </a:r>
            <a:r>
              <a:rPr lang="en-US" sz="2000" dirty="0" err="1"/>
              <a:t>besar</a:t>
            </a:r>
            <a:r>
              <a:rPr lang="en-US" sz="2000" dirty="0"/>
              <a:t>, </a:t>
            </a:r>
            <a:r>
              <a:rPr lang="en-US" sz="2000" dirty="0" err="1"/>
              <a:t>membentuk</a:t>
            </a:r>
            <a:r>
              <a:rPr lang="en-US" sz="2000" dirty="0"/>
              <a:t> </a:t>
            </a:r>
            <a:r>
              <a:rPr lang="en-US" sz="2000" dirty="0" err="1"/>
              <a:t>borok</a:t>
            </a:r>
            <a:r>
              <a:rPr lang="en-US" sz="2000" dirty="0"/>
              <a:t> </a:t>
            </a:r>
            <a:r>
              <a:rPr lang="en-US" sz="2000" dirty="0" err="1"/>
              <a:t>mudah</a:t>
            </a:r>
            <a:r>
              <a:rPr lang="en-US" sz="2000" dirty="0"/>
              <a:t> </a:t>
            </a:r>
            <a:r>
              <a:rPr lang="en-US" sz="2000" dirty="0" err="1"/>
              <a:t>berdarah</a:t>
            </a:r>
            <a:r>
              <a:rPr lang="en-US" sz="2000" dirty="0"/>
              <a:t>, </a:t>
            </a:r>
            <a:r>
              <a:rPr lang="en-US" sz="2000" dirty="0" err="1"/>
              <a:t>hb</a:t>
            </a:r>
            <a:r>
              <a:rPr lang="en-US" sz="2000" dirty="0"/>
              <a:t>=3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5838" y="1990997"/>
            <a:ext cx="391002" cy="2660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430816" y="2531842"/>
            <a:ext cx="391002" cy="2660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442383" y="4440826"/>
            <a:ext cx="391002" cy="2660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1645828" y="4335946"/>
            <a:ext cx="391002" cy="2660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724081" y="1603133"/>
            <a:ext cx="262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 wide </a:t>
            </a:r>
            <a:r>
              <a:rPr lang="en-US" dirty="0" err="1"/>
              <a:t>eksisi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</a:t>
            </a:r>
          </a:p>
          <a:p>
            <a:r>
              <a:rPr lang="en-US" dirty="0" err="1"/>
              <a:t>Cacat</a:t>
            </a:r>
            <a:r>
              <a:rPr lang="en-US" dirty="0"/>
              <a:t> ( </a:t>
            </a:r>
            <a:r>
              <a:rPr lang="en-US" dirty="0" err="1"/>
              <a:t>Defek</a:t>
            </a:r>
            <a:r>
              <a:rPr lang="en-US" dirty="0"/>
              <a:t> ) di dada </a:t>
            </a:r>
          </a:p>
        </p:txBody>
      </p:sp>
      <p:sp>
        <p:nvSpPr>
          <p:cNvPr id="3" name="Right Arrow 2"/>
          <p:cNvSpPr/>
          <p:nvPr/>
        </p:nvSpPr>
        <p:spPr>
          <a:xfrm rot="20346772">
            <a:off x="2781251" y="2135846"/>
            <a:ext cx="1010104" cy="46547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52044" y="3842549"/>
            <a:ext cx="142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</a:t>
            </a:r>
            <a:r>
              <a:rPr lang="en-US"/>
              <a:t>ekonstruksi</a:t>
            </a:r>
            <a:r>
              <a:rPr lang="en-US" dirty="0"/>
              <a:t> </a:t>
            </a:r>
          </a:p>
        </p:txBody>
      </p:sp>
      <p:sp>
        <p:nvSpPr>
          <p:cNvPr id="24" name="Heart 23"/>
          <p:cNvSpPr/>
          <p:nvPr/>
        </p:nvSpPr>
        <p:spPr>
          <a:xfrm>
            <a:off x="8695113" y="5706587"/>
            <a:ext cx="3341717" cy="1066594"/>
          </a:xfrm>
          <a:prstGeom prst="heart">
            <a:avLst/>
          </a:prstGeom>
          <a:solidFill>
            <a:srgbClr val="FF00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Good quality of life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bisa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bekerja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kembali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15706" y="4663891"/>
            <a:ext cx="245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Keuntungan</a:t>
            </a:r>
            <a:r>
              <a:rPr lang="en-US" dirty="0"/>
              <a:t> donor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perut</a:t>
            </a:r>
            <a:r>
              <a:rPr lang="en-US" dirty="0"/>
              <a:t>:</a:t>
            </a:r>
          </a:p>
          <a:p>
            <a:r>
              <a:rPr lang="en-US" dirty="0"/>
              <a:t>“Bonus” </a:t>
            </a:r>
            <a:r>
              <a:rPr lang="en-US" dirty="0" err="1"/>
              <a:t>perut</a:t>
            </a:r>
            <a:r>
              <a:rPr lang="en-US" dirty="0"/>
              <a:t> rata</a:t>
            </a:r>
          </a:p>
        </p:txBody>
      </p:sp>
      <p:sp>
        <p:nvSpPr>
          <p:cNvPr id="8" name="Right Arrow 7"/>
          <p:cNvSpPr/>
          <p:nvPr/>
        </p:nvSpPr>
        <p:spPr>
          <a:xfrm rot="16200000">
            <a:off x="6627794" y="4197630"/>
            <a:ext cx="667011" cy="3513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26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152" y="115744"/>
            <a:ext cx="10159883" cy="71553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Delayed reconstruction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0" y="473509"/>
            <a:ext cx="2393053" cy="358258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167" y="1529090"/>
            <a:ext cx="2382691" cy="35463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8294" y="4056093"/>
            <a:ext cx="2609320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 err="1"/>
              <a:t>Wanita</a:t>
            </a:r>
            <a:r>
              <a:rPr lang="en-US" dirty="0"/>
              <a:t> 40 </a:t>
            </a:r>
            <a:r>
              <a:rPr lang="en-US" dirty="0" err="1"/>
              <a:t>tahun</a:t>
            </a:r>
            <a:r>
              <a:rPr lang="en-US" dirty="0"/>
              <a:t>   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/>
              <a:t>Post </a:t>
            </a:r>
            <a:r>
              <a:rPr lang="en-US" dirty="0" err="1"/>
              <a:t>mastektomi</a:t>
            </a:r>
            <a:r>
              <a:rPr lang="en-US" dirty="0"/>
              <a:t> </a:t>
            </a:r>
          </a:p>
          <a:p>
            <a:r>
              <a:rPr lang="en-US" dirty="0"/>
              <a:t>     ( </a:t>
            </a:r>
            <a:r>
              <a:rPr lang="en-US" b="1" dirty="0">
                <a:solidFill>
                  <a:schemeClr val="tx1"/>
                </a:solidFill>
              </a:rPr>
              <a:t>dada </a:t>
            </a:r>
            <a:r>
              <a:rPr lang="en-US" b="1" dirty="0" err="1">
                <a:solidFill>
                  <a:schemeClr val="tx1"/>
                </a:solidFill>
              </a:rPr>
              <a:t>kanan</a:t>
            </a:r>
            <a:r>
              <a:rPr lang="en-US" b="1" dirty="0">
                <a:solidFill>
                  <a:schemeClr val="tx1"/>
                </a:solidFill>
              </a:rPr>
              <a:t> rata </a:t>
            </a:r>
            <a:r>
              <a:rPr lang="en-US" dirty="0"/>
              <a:t>) 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err="1"/>
              <a:t>Selalu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b="1" dirty="0" err="1">
                <a:solidFill>
                  <a:schemeClr val="tx1"/>
                </a:solidFill>
              </a:rPr>
              <a:t>ganjalan</a:t>
            </a:r>
            <a:r>
              <a:rPr lang="en-US" b="1" dirty="0">
                <a:solidFill>
                  <a:schemeClr val="tx1"/>
                </a:solidFill>
              </a:rPr>
              <a:t>/ </a:t>
            </a:r>
            <a:r>
              <a:rPr lang="en-US" b="1" dirty="0" err="1">
                <a:solidFill>
                  <a:schemeClr val="tx1"/>
                </a:solidFill>
              </a:rPr>
              <a:t>protesa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merasa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seimbang</a:t>
            </a:r>
            <a:r>
              <a:rPr lang="en-US" dirty="0"/>
              <a:t>, </a:t>
            </a:r>
            <a:r>
              <a:rPr lang="en-US" dirty="0" err="1"/>
              <a:t>merepotkan</a:t>
            </a:r>
            <a:r>
              <a:rPr lang="en-US" dirty="0"/>
              <a:t> </a:t>
            </a:r>
            <a:r>
              <a:rPr lang="en-US" dirty="0" err="1"/>
              <a:t>pasang</a:t>
            </a:r>
            <a:r>
              <a:rPr lang="en-US" dirty="0"/>
              <a:t> </a:t>
            </a:r>
            <a:r>
              <a:rPr lang="en-US" b="1" dirty="0" err="1">
                <a:solidFill>
                  <a:schemeClr val="tx1"/>
                </a:solidFill>
              </a:rPr>
              <a:t>lepas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protese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setiap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saat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077" y="1529090"/>
            <a:ext cx="3018962" cy="3481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12455" y="2453187"/>
            <a:ext cx="2682197" cy="1681613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3048723" y="5216075"/>
            <a:ext cx="845484" cy="7278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936839" y="5025730"/>
            <a:ext cx="187179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Rekonstruksi</a:t>
            </a:r>
            <a:r>
              <a:rPr lang="en-US" sz="2400" dirty="0"/>
              <a:t> </a:t>
            </a:r>
          </a:p>
          <a:p>
            <a:pPr algn="ctr"/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7635075" y="5108334"/>
            <a:ext cx="2283483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Good quality of life</a:t>
            </a:r>
          </a:p>
          <a:p>
            <a:pPr algn="ctr"/>
            <a:r>
              <a:rPr lang="en-US" sz="2000" dirty="0" err="1"/>
              <a:t>Bisa</a:t>
            </a:r>
            <a:r>
              <a:rPr lang="en-US" sz="2000" dirty="0"/>
              <a:t> </a:t>
            </a:r>
            <a:r>
              <a:rPr lang="en-US" sz="2000" dirty="0" err="1"/>
              <a:t>bekerja</a:t>
            </a:r>
            <a:r>
              <a:rPr lang="en-US" sz="2000" dirty="0"/>
              <a:t> </a:t>
            </a:r>
            <a:r>
              <a:rPr lang="en-US" sz="2000" dirty="0" err="1"/>
              <a:t>kembali</a:t>
            </a:r>
            <a:endParaRPr lang="en-US" sz="2000" dirty="0"/>
          </a:p>
          <a:p>
            <a:pPr algn="ctr"/>
            <a:r>
              <a:rPr lang="en-US" sz="2000" dirty="0" err="1"/>
              <a:t>Efek</a:t>
            </a:r>
            <a:r>
              <a:rPr lang="en-US" sz="2000" dirty="0"/>
              <a:t> </a:t>
            </a:r>
            <a:r>
              <a:rPr lang="en-US" sz="2000" dirty="0" err="1"/>
              <a:t>psikologis</a:t>
            </a:r>
            <a:r>
              <a:rPr lang="en-US" sz="2000" dirty="0"/>
              <a:t> </a:t>
            </a:r>
            <a:r>
              <a:rPr lang="en-US" sz="2000" dirty="0" err="1"/>
              <a:t>sangat</a:t>
            </a:r>
            <a:r>
              <a:rPr lang="en-US" sz="2000" dirty="0"/>
              <a:t> </a:t>
            </a:r>
            <a:r>
              <a:rPr lang="en-US" sz="2000" dirty="0" err="1"/>
              <a:t>membaik</a:t>
            </a:r>
            <a:endParaRPr lang="en-US" sz="2000" dirty="0"/>
          </a:p>
        </p:txBody>
      </p:sp>
      <p:sp>
        <p:nvSpPr>
          <p:cNvPr id="14" name="Right Arrow 13"/>
          <p:cNvSpPr/>
          <p:nvPr/>
        </p:nvSpPr>
        <p:spPr>
          <a:xfrm>
            <a:off x="5976467" y="5212290"/>
            <a:ext cx="1540982" cy="794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5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 err="1">
                <a:latin typeface="+mn-lt"/>
              </a:rPr>
              <a:t>Wanita</a:t>
            </a:r>
            <a:r>
              <a:rPr lang="en-US" sz="2700" dirty="0">
                <a:latin typeface="+mn-lt"/>
              </a:rPr>
              <a:t> 45 </a:t>
            </a:r>
            <a:r>
              <a:rPr lang="en-US" sz="2700" dirty="0" err="1">
                <a:latin typeface="+mn-lt"/>
              </a:rPr>
              <a:t>tahun</a:t>
            </a:r>
            <a:br>
              <a:rPr lang="en-US" sz="2700" dirty="0">
                <a:latin typeface="+mn-lt"/>
              </a:rPr>
            </a:br>
            <a:r>
              <a:rPr lang="en-US" sz="2700" dirty="0" err="1">
                <a:latin typeface="+mn-lt"/>
              </a:rPr>
              <a:t>Kanker</a:t>
            </a:r>
            <a:r>
              <a:rPr lang="en-US" sz="2700" dirty="0">
                <a:latin typeface="+mn-lt"/>
              </a:rPr>
              <a:t> </a:t>
            </a:r>
            <a:r>
              <a:rPr lang="en-US" sz="2700" dirty="0" err="1">
                <a:latin typeface="+mn-lt"/>
              </a:rPr>
              <a:t>Payudara</a:t>
            </a:r>
            <a:r>
              <a:rPr lang="en-US" sz="2700" dirty="0">
                <a:latin typeface="+mn-lt"/>
              </a:rPr>
              <a:t> </a:t>
            </a:r>
            <a:r>
              <a:rPr lang="en-US" sz="2700" dirty="0" err="1">
                <a:latin typeface="+mn-lt"/>
              </a:rPr>
              <a:t>kanan</a:t>
            </a:r>
            <a:r>
              <a:rPr lang="en-US" sz="2700" dirty="0">
                <a:latin typeface="+mn-lt"/>
              </a:rPr>
              <a:t> stadium 3 post cryotherapy di China</a:t>
            </a:r>
            <a:br>
              <a:rPr lang="en-US" sz="2700" dirty="0">
                <a:latin typeface="+mn-lt"/>
              </a:rPr>
            </a:br>
            <a:r>
              <a:rPr lang="en-US" sz="2700" dirty="0">
                <a:latin typeface="+mn-lt"/>
              </a:rPr>
              <a:t>Skin sparing </a:t>
            </a:r>
            <a:r>
              <a:rPr lang="en-US" sz="2700" dirty="0" err="1">
                <a:latin typeface="+mn-lt"/>
              </a:rPr>
              <a:t>mastektomi</a:t>
            </a:r>
            <a:r>
              <a:rPr lang="en-US" sz="2700" dirty="0">
                <a:latin typeface="+mn-lt"/>
              </a:rPr>
              <a:t> + Immediate breast reconstruction</a:t>
            </a:r>
            <a:br>
              <a:rPr lang="en-US" sz="2800" dirty="0"/>
            </a:br>
            <a:endParaRPr lang="en-US" sz="2800" dirty="0">
              <a:latin typeface="+mn-lt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04"/>
          <a:stretch/>
        </p:blipFill>
        <p:spPr>
          <a:xfrm>
            <a:off x="193936" y="2041407"/>
            <a:ext cx="2333883" cy="2114957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7716" y="1830470"/>
            <a:ext cx="2258437" cy="25888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6907" y="2041407"/>
            <a:ext cx="1778924" cy="25155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02628" y="1648662"/>
            <a:ext cx="2612671" cy="31394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80739" y="2886210"/>
            <a:ext cx="1432069" cy="19094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34298" y="4541914"/>
            <a:ext cx="226326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Dada </a:t>
            </a:r>
            <a:r>
              <a:rPr lang="en-US" dirty="0" err="1"/>
              <a:t>tidak</a:t>
            </a:r>
            <a:r>
              <a:rPr lang="en-US" dirty="0"/>
              <a:t> rata</a:t>
            </a:r>
          </a:p>
          <a:p>
            <a:r>
              <a:rPr lang="en-US" dirty="0" err="1"/>
              <a:t>Terisi</a:t>
            </a:r>
            <a:r>
              <a:rPr lang="en-US" dirty="0"/>
              <a:t> volume yang </a:t>
            </a:r>
            <a:r>
              <a:rPr lang="en-US" dirty="0" err="1"/>
              <a:t>hampir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sisi</a:t>
            </a:r>
            <a:r>
              <a:rPr lang="en-US" dirty="0"/>
              <a:t> </a:t>
            </a:r>
            <a:r>
              <a:rPr lang="en-US" dirty="0" err="1"/>
              <a:t>sehat</a:t>
            </a:r>
            <a:endParaRPr lang="en-US" dirty="0"/>
          </a:p>
        </p:txBody>
      </p:sp>
      <p:sp>
        <p:nvSpPr>
          <p:cNvPr id="10" name="Heart 9"/>
          <p:cNvSpPr/>
          <p:nvPr/>
        </p:nvSpPr>
        <p:spPr>
          <a:xfrm>
            <a:off x="8638104" y="4883101"/>
            <a:ext cx="3341717" cy="1066594"/>
          </a:xfrm>
          <a:prstGeom prst="heart">
            <a:avLst/>
          </a:prstGeom>
          <a:solidFill>
            <a:srgbClr val="FF00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Good quality of life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bisa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bekerja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kembali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96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2" y="1168910"/>
            <a:ext cx="5606716" cy="560671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16832" y="22859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6832" y="363034"/>
            <a:ext cx="10515600" cy="693654"/>
          </a:xfrm>
        </p:spPr>
        <p:txBody>
          <a:bodyPr>
            <a:noAutofit/>
          </a:bodyPr>
          <a:lstStyle/>
          <a:p>
            <a:r>
              <a:rPr lang="en-US" sz="2800" dirty="0" err="1"/>
              <a:t>Rekonstruksi</a:t>
            </a:r>
            <a:r>
              <a:rPr lang="en-US" sz="2800" dirty="0"/>
              <a:t> </a:t>
            </a:r>
            <a:r>
              <a:rPr lang="en-US" sz="2800" dirty="0" err="1"/>
              <a:t>kanker</a:t>
            </a:r>
            <a:r>
              <a:rPr lang="en-US" sz="2800" dirty="0"/>
              <a:t> </a:t>
            </a:r>
            <a:r>
              <a:rPr lang="en-US" sz="2800" dirty="0" err="1"/>
              <a:t>payudara</a:t>
            </a:r>
            <a:r>
              <a:rPr lang="en-US" sz="2800" dirty="0"/>
              <a:t> </a:t>
            </a:r>
            <a:r>
              <a:rPr lang="en-US" sz="2800" dirty="0" err="1"/>
              <a:t>kanan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kiri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diep</a:t>
            </a:r>
            <a:r>
              <a:rPr lang="en-US" sz="2800" dirty="0"/>
              <a:t> free flap: </a:t>
            </a:r>
            <a:br>
              <a:rPr lang="en-US" sz="2800" dirty="0"/>
            </a:br>
            <a:r>
              <a:rPr lang="en-US" sz="2800" dirty="0" err="1"/>
              <a:t>pertama</a:t>
            </a:r>
            <a:r>
              <a:rPr lang="en-US" sz="2800" dirty="0"/>
              <a:t> di </a:t>
            </a:r>
            <a:r>
              <a:rPr lang="en-US" sz="2800" dirty="0" err="1"/>
              <a:t>indoensia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597316" y="1075726"/>
            <a:ext cx="4235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Wanita</a:t>
            </a:r>
            <a:r>
              <a:rPr lang="en-US" sz="2000" dirty="0"/>
              <a:t> 44 </a:t>
            </a:r>
            <a:r>
              <a:rPr lang="en-US" sz="2000" dirty="0" err="1"/>
              <a:t>tahun</a:t>
            </a:r>
            <a:r>
              <a:rPr lang="en-US" sz="2000" dirty="0"/>
              <a:t> </a:t>
            </a:r>
          </a:p>
          <a:p>
            <a:r>
              <a:rPr lang="en-US" sz="2000" dirty="0"/>
              <a:t>Bilateral breast cancer stadium: 2</a:t>
            </a:r>
          </a:p>
          <a:p>
            <a:r>
              <a:rPr lang="en-US" sz="2000" dirty="0"/>
              <a:t>Neoadjuvant +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932910449"/>
              </p:ext>
            </p:extLst>
          </p:nvPr>
        </p:nvGraphicFramePr>
        <p:xfrm>
          <a:off x="6066589" y="1630575"/>
          <a:ext cx="6125411" cy="4184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Cloud 11"/>
          <p:cNvSpPr/>
          <p:nvPr/>
        </p:nvSpPr>
        <p:spPr>
          <a:xfrm>
            <a:off x="7238706" y="4948068"/>
            <a:ext cx="4654036" cy="1522412"/>
          </a:xfrm>
          <a:prstGeom prst="cloud">
            <a:avLst/>
          </a:prstGeom>
          <a:solidFill>
            <a:srgbClr val="FF0000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Good quality of life !!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97316" y="2173777"/>
            <a:ext cx="4235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Insurance coverage +</a:t>
            </a:r>
          </a:p>
        </p:txBody>
      </p:sp>
    </p:spTree>
    <p:extLst>
      <p:ext uri="{BB962C8B-B14F-4D97-AF65-F5344CB8AC3E}">
        <p14:creationId xmlns:p14="http://schemas.microsoft.com/office/powerpoint/2010/main" val="1637330031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15502" cy="1325563"/>
          </a:xfrm>
        </p:spPr>
        <p:txBody>
          <a:bodyPr>
            <a:noAutofit/>
          </a:bodyPr>
          <a:lstStyle/>
          <a:p>
            <a:br>
              <a:rPr lang="en-US" sz="2800" dirty="0">
                <a:latin typeface="+mn-lt"/>
              </a:rPr>
            </a:br>
            <a:r>
              <a:rPr lang="en-US" sz="2800" dirty="0" err="1">
                <a:latin typeface="+mn-lt"/>
              </a:rPr>
              <a:t>Rekonstruksi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payudara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secara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langsung</a:t>
            </a:r>
            <a:r>
              <a:rPr lang="en-US" sz="2800" dirty="0">
                <a:latin typeface="+mn-lt"/>
              </a:rPr>
              <a:t> (</a:t>
            </a:r>
            <a:r>
              <a:rPr lang="en-US" sz="2800" b="1" i="1" dirty="0">
                <a:solidFill>
                  <a:srgbClr val="FF0000"/>
                </a:solidFill>
                <a:latin typeface="+mn-lt"/>
              </a:rPr>
              <a:t>Immediate breast reconstruction</a:t>
            </a:r>
            <a:r>
              <a:rPr lang="en-US" sz="2800" dirty="0">
                <a:latin typeface="+mn-lt"/>
              </a:rPr>
              <a:t>) </a:t>
            </a:r>
            <a:r>
              <a:rPr lang="en-US" sz="2800" dirty="0" err="1">
                <a:latin typeface="+mn-lt"/>
              </a:rPr>
              <a:t>memberikan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beberapa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keuntungan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yaitu</a:t>
            </a:r>
            <a:r>
              <a:rPr lang="en-US" sz="2800" dirty="0">
                <a:latin typeface="+mn-lt"/>
              </a:rPr>
              <a:t> ; </a:t>
            </a:r>
            <a:br>
              <a:rPr lang="en-US" sz="2800" dirty="0">
                <a:latin typeface="+mn-lt"/>
              </a:rPr>
            </a:br>
            <a:endParaRPr 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75254"/>
            <a:ext cx="10683240" cy="4351338"/>
          </a:xfrm>
        </p:spPr>
        <p:txBody>
          <a:bodyPr>
            <a:normAutofit/>
          </a:bodyPr>
          <a:lstStyle/>
          <a:p>
            <a:pPr lvl="0"/>
            <a:r>
              <a:rPr lang="en-US" dirty="0" err="1"/>
              <a:t>Biaya</a:t>
            </a:r>
            <a:r>
              <a:rPr lang="en-US" dirty="0"/>
              <a:t> </a:t>
            </a:r>
            <a:r>
              <a:rPr lang="en-US" dirty="0" err="1"/>
              <a:t>operasi</a:t>
            </a:r>
            <a:r>
              <a:rPr lang="en-US" dirty="0"/>
              <a:t>, </a:t>
            </a:r>
            <a:r>
              <a:rPr lang="en-US" dirty="0" err="1"/>
              <a:t>anestesi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perawatan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b="1" dirty="0"/>
              <a:t>1x procedure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biaya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rendah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di </a:t>
            </a:r>
            <a:r>
              <a:rPr lang="en-US" dirty="0" err="1"/>
              <a:t>bandingkan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delayed reconstruction </a:t>
            </a:r>
          </a:p>
          <a:p>
            <a:pPr lvl="0"/>
            <a:r>
              <a:rPr lang="en-US" dirty="0"/>
              <a:t>Beban </a:t>
            </a:r>
            <a:r>
              <a:rPr lang="en-US" dirty="0" err="1"/>
              <a:t>psikologis</a:t>
            </a:r>
            <a:r>
              <a:rPr lang="en-US" dirty="0"/>
              <a:t> yang </a:t>
            </a:r>
            <a:r>
              <a:rPr lang="en-US" b="1" dirty="0" err="1"/>
              <a:t>lebih</a:t>
            </a:r>
            <a:r>
              <a:rPr lang="en-US" b="1" dirty="0"/>
              <a:t> </a:t>
            </a:r>
            <a:r>
              <a:rPr lang="en-US" b="1" dirty="0" err="1"/>
              <a:t>kecil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menghindari</a:t>
            </a:r>
            <a:r>
              <a:rPr lang="en-US" dirty="0"/>
              <a:t> </a:t>
            </a:r>
            <a:r>
              <a:rPr lang="en-US" dirty="0" err="1"/>
              <a:t>pemakaian</a:t>
            </a:r>
            <a:r>
              <a:rPr lang="en-US" dirty="0"/>
              <a:t> </a:t>
            </a:r>
            <a:r>
              <a:rPr lang="en-US" dirty="0" err="1"/>
              <a:t>prothesa</a:t>
            </a:r>
            <a:r>
              <a:rPr lang="en-US" dirty="0"/>
              <a:t> </a:t>
            </a:r>
            <a:r>
              <a:rPr lang="en-US" dirty="0" err="1"/>
              <a:t>payudara</a:t>
            </a:r>
            <a:r>
              <a:rPr lang="en-US" dirty="0"/>
              <a:t> </a:t>
            </a:r>
          </a:p>
          <a:p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b="1" dirty="0" err="1"/>
              <a:t>segi</a:t>
            </a:r>
            <a:r>
              <a:rPr lang="en-US" b="1" dirty="0"/>
              <a:t> </a:t>
            </a:r>
            <a:r>
              <a:rPr lang="en-US" b="1" dirty="0" err="1"/>
              <a:t>oncologi</a:t>
            </a:r>
            <a:r>
              <a:rPr lang="en-US" b="1" dirty="0"/>
              <a:t> </a:t>
            </a:r>
            <a:r>
              <a:rPr lang="en-US" b="1" dirty="0" err="1"/>
              <a:t>aman</a:t>
            </a:r>
            <a:r>
              <a:rPr lang="en-US" dirty="0"/>
              <a:t> /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dirty="0" err="1"/>
              <a:t>dampak</a:t>
            </a:r>
            <a:r>
              <a:rPr lang="en-US" dirty="0"/>
              <a:t> </a:t>
            </a:r>
            <a:r>
              <a:rPr lang="en-US" dirty="0" err="1"/>
              <a:t>negatif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kekambuhan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survival </a:t>
            </a:r>
            <a:r>
              <a:rPr lang="en-US" dirty="0" err="1"/>
              <a:t>pasien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1476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5832" y="2394065"/>
            <a:ext cx="6708118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Breast cancer related lymphedema</a:t>
            </a:r>
          </a:p>
        </p:txBody>
      </p:sp>
    </p:spTree>
    <p:extLst>
      <p:ext uri="{BB962C8B-B14F-4D97-AF65-F5344CB8AC3E}">
        <p14:creationId xmlns:p14="http://schemas.microsoft.com/office/powerpoint/2010/main" val="1889577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ge8image3842080"/>
          <p:cNvPicPr>
            <a:picLocks noChangeAspect="1" noChangeArrowheads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027" y="1638200"/>
            <a:ext cx="422244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32E42A6-4111-6F4B-BD02-E52D636D943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72800" cy="1259044"/>
          </a:xfrm>
          <a:prstGeom prst="rect">
            <a:avLst/>
          </a:prstGeom>
          <a:gradFill flip="none" rotWithShape="1">
            <a:gsLst>
              <a:gs pos="79000">
                <a:schemeClr val="bg1"/>
              </a:gs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29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43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10816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972050" algn="l"/>
              </a:tabLst>
            </a:pPr>
            <a:r>
              <a:rPr lang="en-US" sz="2800" b="1" dirty="0" err="1"/>
              <a:t>Aliran</a:t>
            </a:r>
            <a:r>
              <a:rPr lang="en-US" sz="2800" b="1" dirty="0"/>
              <a:t> </a:t>
            </a:r>
            <a:r>
              <a:rPr lang="en-US" sz="2800" b="1" dirty="0" err="1"/>
              <a:t>Cairan</a:t>
            </a:r>
            <a:r>
              <a:rPr lang="en-US" sz="2800" b="1" dirty="0"/>
              <a:t> Lymphatic</a:t>
            </a:r>
            <a:endParaRPr lang="en-US" sz="2400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1C7B7A-DF15-0E47-B985-2E06F0DE52DD}"/>
              </a:ext>
            </a:extLst>
          </p:cNvPr>
          <p:cNvSpPr txBox="1"/>
          <p:nvPr/>
        </p:nvSpPr>
        <p:spPr>
          <a:xfrm>
            <a:off x="6488723" y="46599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D4AC6A-759D-8148-86BB-D4E7CAD62B0B}"/>
              </a:ext>
            </a:extLst>
          </p:cNvPr>
          <p:cNvSpPr txBox="1"/>
          <p:nvPr/>
        </p:nvSpPr>
        <p:spPr>
          <a:xfrm>
            <a:off x="11532476" y="23805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6214228-8875-474E-816A-3603592257D8}"/>
              </a:ext>
            </a:extLst>
          </p:cNvPr>
          <p:cNvSpPr/>
          <p:nvPr/>
        </p:nvSpPr>
        <p:spPr>
          <a:xfrm rot="16936837">
            <a:off x="9459310" y="4793957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869D8781-09D2-9147-AC8A-4B43045E417E}"/>
              </a:ext>
            </a:extLst>
          </p:cNvPr>
          <p:cNvSpPr/>
          <p:nvPr/>
        </p:nvSpPr>
        <p:spPr>
          <a:xfrm rot="17784550">
            <a:off x="9681100" y="4905158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24E07006-E2AC-1A4D-BADB-033C35570F5E}"/>
              </a:ext>
            </a:extLst>
          </p:cNvPr>
          <p:cNvSpPr/>
          <p:nvPr/>
        </p:nvSpPr>
        <p:spPr>
          <a:xfrm rot="16936837">
            <a:off x="9528172" y="4387988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C7840BB1-FC80-E54D-AA78-585C5E15636A}"/>
              </a:ext>
            </a:extLst>
          </p:cNvPr>
          <p:cNvSpPr/>
          <p:nvPr/>
        </p:nvSpPr>
        <p:spPr>
          <a:xfrm rot="18157778">
            <a:off x="9681099" y="4006300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C122B724-F3ED-8043-81A8-6A8904E5A3AA}"/>
              </a:ext>
            </a:extLst>
          </p:cNvPr>
          <p:cNvSpPr/>
          <p:nvPr/>
        </p:nvSpPr>
        <p:spPr>
          <a:xfrm rot="16936837">
            <a:off x="9832794" y="4525767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4F4A2D58-3D59-A640-B964-55C0E7D679E2}"/>
              </a:ext>
            </a:extLst>
          </p:cNvPr>
          <p:cNvSpPr/>
          <p:nvPr/>
        </p:nvSpPr>
        <p:spPr>
          <a:xfrm rot="16200000">
            <a:off x="9909093" y="4131781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7341DFFC-769D-994F-B8FB-1C0CCB8FB116}"/>
              </a:ext>
            </a:extLst>
          </p:cNvPr>
          <p:cNvSpPr/>
          <p:nvPr/>
        </p:nvSpPr>
        <p:spPr>
          <a:xfrm rot="17374145">
            <a:off x="9909092" y="3627439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635CE7E7-D89A-1443-82FF-1B923F32C391}"/>
              </a:ext>
            </a:extLst>
          </p:cNvPr>
          <p:cNvSpPr/>
          <p:nvPr/>
        </p:nvSpPr>
        <p:spPr>
          <a:xfrm rot="17451706">
            <a:off x="10010356" y="3252244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1B3BD988-093F-EA40-A786-476844E5CDDA}"/>
              </a:ext>
            </a:extLst>
          </p:cNvPr>
          <p:cNvSpPr/>
          <p:nvPr/>
        </p:nvSpPr>
        <p:spPr>
          <a:xfrm rot="17451706">
            <a:off x="10102583" y="2835181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CC3252A0-84EE-3E4C-986C-FE9DA6E26A38}"/>
              </a:ext>
            </a:extLst>
          </p:cNvPr>
          <p:cNvSpPr/>
          <p:nvPr/>
        </p:nvSpPr>
        <p:spPr>
          <a:xfrm rot="17451706">
            <a:off x="10250411" y="2465848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0C76E785-0807-9A47-B1F7-CB99DF9BAD7A}"/>
              </a:ext>
            </a:extLst>
          </p:cNvPr>
          <p:cNvSpPr/>
          <p:nvPr/>
        </p:nvSpPr>
        <p:spPr>
          <a:xfrm rot="20749751">
            <a:off x="10498934" y="2284727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DEB5677F-8973-7744-B55A-8DE78CA1F200}"/>
              </a:ext>
            </a:extLst>
          </p:cNvPr>
          <p:cNvSpPr/>
          <p:nvPr/>
        </p:nvSpPr>
        <p:spPr>
          <a:xfrm rot="16936837">
            <a:off x="9450104" y="4816764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CC8976D3-6F29-1243-A4C8-B3A1D4D4085A}"/>
              </a:ext>
            </a:extLst>
          </p:cNvPr>
          <p:cNvSpPr/>
          <p:nvPr/>
        </p:nvSpPr>
        <p:spPr>
          <a:xfrm rot="17784550">
            <a:off x="9671894" y="4927965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2D052FA4-99BC-2743-8063-14805708EE1C}"/>
              </a:ext>
            </a:extLst>
          </p:cNvPr>
          <p:cNvSpPr/>
          <p:nvPr/>
        </p:nvSpPr>
        <p:spPr>
          <a:xfrm rot="16936837">
            <a:off x="9518966" y="4410795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E48ACDDD-DB1F-0143-BA61-9FE735D27CFA}"/>
              </a:ext>
            </a:extLst>
          </p:cNvPr>
          <p:cNvSpPr/>
          <p:nvPr/>
        </p:nvSpPr>
        <p:spPr>
          <a:xfrm rot="18157778">
            <a:off x="9671893" y="4029107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369A94B4-7AF5-8A46-8FDE-8C3CFC599963}"/>
              </a:ext>
            </a:extLst>
          </p:cNvPr>
          <p:cNvSpPr/>
          <p:nvPr/>
        </p:nvSpPr>
        <p:spPr>
          <a:xfrm rot="16936837">
            <a:off x="9823588" y="4548574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92B3E118-D7DF-1D47-BF00-2C6497BF77A7}"/>
              </a:ext>
            </a:extLst>
          </p:cNvPr>
          <p:cNvSpPr/>
          <p:nvPr/>
        </p:nvSpPr>
        <p:spPr>
          <a:xfrm rot="16200000">
            <a:off x="9899887" y="4154588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BB67D67-D007-C44D-B6C6-C10CD3E52DFF}"/>
              </a:ext>
            </a:extLst>
          </p:cNvPr>
          <p:cNvSpPr/>
          <p:nvPr/>
        </p:nvSpPr>
        <p:spPr>
          <a:xfrm rot="17374145">
            <a:off x="9899886" y="3650246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AF63F03A-494A-A84A-AFB6-D206C5C6A29E}"/>
              </a:ext>
            </a:extLst>
          </p:cNvPr>
          <p:cNvSpPr/>
          <p:nvPr/>
        </p:nvSpPr>
        <p:spPr>
          <a:xfrm rot="17451706">
            <a:off x="10001150" y="3275051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F798A31B-599B-1040-93FD-B5F85502AA64}"/>
              </a:ext>
            </a:extLst>
          </p:cNvPr>
          <p:cNvSpPr/>
          <p:nvPr/>
        </p:nvSpPr>
        <p:spPr>
          <a:xfrm rot="17451706">
            <a:off x="10093377" y="2857988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9CB0A30D-6205-AD49-8D1D-CAF5EAC911B7}"/>
              </a:ext>
            </a:extLst>
          </p:cNvPr>
          <p:cNvSpPr/>
          <p:nvPr/>
        </p:nvSpPr>
        <p:spPr>
          <a:xfrm rot="17451706">
            <a:off x="10241205" y="2488655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B11DC341-E3BB-9F4F-B67F-1CEA233288D5}"/>
              </a:ext>
            </a:extLst>
          </p:cNvPr>
          <p:cNvSpPr/>
          <p:nvPr/>
        </p:nvSpPr>
        <p:spPr>
          <a:xfrm rot="20749751">
            <a:off x="10489728" y="2307534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FFA14022-436C-CE4F-B24C-0FD010E44BD4}"/>
              </a:ext>
            </a:extLst>
          </p:cNvPr>
          <p:cNvSpPr/>
          <p:nvPr/>
        </p:nvSpPr>
        <p:spPr>
          <a:xfrm rot="16936837">
            <a:off x="7177621" y="4699565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66B62225-2937-0F40-94EC-4156C3C4C359}"/>
              </a:ext>
            </a:extLst>
          </p:cNvPr>
          <p:cNvSpPr/>
          <p:nvPr/>
        </p:nvSpPr>
        <p:spPr>
          <a:xfrm rot="17784550">
            <a:off x="7399411" y="4810766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22CB3156-9A7C-0B40-9562-A428A92F1CC8}"/>
              </a:ext>
            </a:extLst>
          </p:cNvPr>
          <p:cNvSpPr/>
          <p:nvPr/>
        </p:nvSpPr>
        <p:spPr>
          <a:xfrm rot="16936837">
            <a:off x="7246483" y="4293596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DC1A4E0B-79C8-3749-BFA9-AF924CD23C5D}"/>
              </a:ext>
            </a:extLst>
          </p:cNvPr>
          <p:cNvSpPr/>
          <p:nvPr/>
        </p:nvSpPr>
        <p:spPr>
          <a:xfrm rot="18157778">
            <a:off x="7399410" y="3911908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75CF2482-F40C-6D4B-90D9-D1D2C5F32C93}"/>
              </a:ext>
            </a:extLst>
          </p:cNvPr>
          <p:cNvSpPr/>
          <p:nvPr/>
        </p:nvSpPr>
        <p:spPr>
          <a:xfrm rot="16936837">
            <a:off x="7551105" y="4431375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DADAB74F-9EFC-6A43-93B5-A2D8B2E8EBA1}"/>
              </a:ext>
            </a:extLst>
          </p:cNvPr>
          <p:cNvSpPr/>
          <p:nvPr/>
        </p:nvSpPr>
        <p:spPr>
          <a:xfrm rot="16200000">
            <a:off x="7627404" y="4037389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7921BCDF-8E60-B543-84ED-1694794AAEB7}"/>
              </a:ext>
            </a:extLst>
          </p:cNvPr>
          <p:cNvSpPr/>
          <p:nvPr/>
        </p:nvSpPr>
        <p:spPr>
          <a:xfrm rot="17374145">
            <a:off x="7627403" y="3533047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102C2024-A089-B849-AFE4-AFED3CFA139F}"/>
              </a:ext>
            </a:extLst>
          </p:cNvPr>
          <p:cNvSpPr/>
          <p:nvPr/>
        </p:nvSpPr>
        <p:spPr>
          <a:xfrm rot="17451706">
            <a:off x="7728667" y="3157852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B7B30F89-D4C6-6D40-B1B9-2E0B9E6FA4ED}"/>
              </a:ext>
            </a:extLst>
          </p:cNvPr>
          <p:cNvSpPr/>
          <p:nvPr/>
        </p:nvSpPr>
        <p:spPr>
          <a:xfrm rot="17451706">
            <a:off x="7820894" y="2740789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A2D533A7-ACE5-4243-AABF-FE36D1CAED6E}"/>
              </a:ext>
            </a:extLst>
          </p:cNvPr>
          <p:cNvSpPr/>
          <p:nvPr/>
        </p:nvSpPr>
        <p:spPr>
          <a:xfrm rot="17451706">
            <a:off x="7968722" y="2371456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4CA4AF81-283B-0646-9E17-20B2369641B8}"/>
              </a:ext>
            </a:extLst>
          </p:cNvPr>
          <p:cNvSpPr/>
          <p:nvPr/>
        </p:nvSpPr>
        <p:spPr>
          <a:xfrm rot="20749751">
            <a:off x="8217245" y="2190335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ight Arrow 60">
            <a:extLst>
              <a:ext uri="{FF2B5EF4-FFF2-40B4-BE49-F238E27FC236}">
                <a16:creationId xmlns:a16="http://schemas.microsoft.com/office/drawing/2014/main" id="{AD53D462-CA0B-1847-9B93-5390EB321BFC}"/>
              </a:ext>
            </a:extLst>
          </p:cNvPr>
          <p:cNvSpPr/>
          <p:nvPr/>
        </p:nvSpPr>
        <p:spPr>
          <a:xfrm rot="16936837">
            <a:off x="7162629" y="4681102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990C7233-D594-8240-809A-F63092070249}"/>
              </a:ext>
            </a:extLst>
          </p:cNvPr>
          <p:cNvSpPr/>
          <p:nvPr/>
        </p:nvSpPr>
        <p:spPr>
          <a:xfrm rot="17784550">
            <a:off x="7384419" y="4792303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id="{71D526B2-9601-7C44-8E42-4DFCFB801DF2}"/>
              </a:ext>
            </a:extLst>
          </p:cNvPr>
          <p:cNvSpPr/>
          <p:nvPr/>
        </p:nvSpPr>
        <p:spPr>
          <a:xfrm rot="16936837">
            <a:off x="7231491" y="4275133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Arrow 63">
            <a:extLst>
              <a:ext uri="{FF2B5EF4-FFF2-40B4-BE49-F238E27FC236}">
                <a16:creationId xmlns:a16="http://schemas.microsoft.com/office/drawing/2014/main" id="{5B446D6F-A401-6B41-9838-433821D5E745}"/>
              </a:ext>
            </a:extLst>
          </p:cNvPr>
          <p:cNvSpPr/>
          <p:nvPr/>
        </p:nvSpPr>
        <p:spPr>
          <a:xfrm rot="18157778">
            <a:off x="7384418" y="3893445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40860D57-1D0B-E44F-86E0-67FD010D0D32}"/>
              </a:ext>
            </a:extLst>
          </p:cNvPr>
          <p:cNvSpPr/>
          <p:nvPr/>
        </p:nvSpPr>
        <p:spPr>
          <a:xfrm rot="16936837">
            <a:off x="7536113" y="4412912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>
            <a:extLst>
              <a:ext uri="{FF2B5EF4-FFF2-40B4-BE49-F238E27FC236}">
                <a16:creationId xmlns:a16="http://schemas.microsoft.com/office/drawing/2014/main" id="{F7A80F29-6837-4A47-99A7-807EB461FF25}"/>
              </a:ext>
            </a:extLst>
          </p:cNvPr>
          <p:cNvSpPr/>
          <p:nvPr/>
        </p:nvSpPr>
        <p:spPr>
          <a:xfrm rot="16200000">
            <a:off x="7612412" y="4018926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ight Arrow 66">
            <a:extLst>
              <a:ext uri="{FF2B5EF4-FFF2-40B4-BE49-F238E27FC236}">
                <a16:creationId xmlns:a16="http://schemas.microsoft.com/office/drawing/2014/main" id="{2B3C7FC0-7B6B-CA4D-8298-B545F224C684}"/>
              </a:ext>
            </a:extLst>
          </p:cNvPr>
          <p:cNvSpPr/>
          <p:nvPr/>
        </p:nvSpPr>
        <p:spPr>
          <a:xfrm rot="17374145">
            <a:off x="7612411" y="3514584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ight Arrow 67">
            <a:extLst>
              <a:ext uri="{FF2B5EF4-FFF2-40B4-BE49-F238E27FC236}">
                <a16:creationId xmlns:a16="http://schemas.microsoft.com/office/drawing/2014/main" id="{85619F04-6F35-3641-8C15-C1C960FD5A4D}"/>
              </a:ext>
            </a:extLst>
          </p:cNvPr>
          <p:cNvSpPr/>
          <p:nvPr/>
        </p:nvSpPr>
        <p:spPr>
          <a:xfrm rot="17451706">
            <a:off x="7713675" y="3139389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ight Arrow 68">
            <a:extLst>
              <a:ext uri="{FF2B5EF4-FFF2-40B4-BE49-F238E27FC236}">
                <a16:creationId xmlns:a16="http://schemas.microsoft.com/office/drawing/2014/main" id="{56CB573F-F70E-B24D-8D27-9F45B1E73905}"/>
              </a:ext>
            </a:extLst>
          </p:cNvPr>
          <p:cNvSpPr/>
          <p:nvPr/>
        </p:nvSpPr>
        <p:spPr>
          <a:xfrm rot="17451706">
            <a:off x="7805902" y="2722326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id="{874E6FFD-5A29-EB49-94FC-6F8DE0B14D03}"/>
              </a:ext>
            </a:extLst>
          </p:cNvPr>
          <p:cNvSpPr/>
          <p:nvPr/>
        </p:nvSpPr>
        <p:spPr>
          <a:xfrm rot="17451706">
            <a:off x="7953730" y="2352993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ight Arrow 70">
            <a:extLst>
              <a:ext uri="{FF2B5EF4-FFF2-40B4-BE49-F238E27FC236}">
                <a16:creationId xmlns:a16="http://schemas.microsoft.com/office/drawing/2014/main" id="{FAA2FD8B-341D-EE4C-B738-E0D348F89F03}"/>
              </a:ext>
            </a:extLst>
          </p:cNvPr>
          <p:cNvSpPr/>
          <p:nvPr/>
        </p:nvSpPr>
        <p:spPr>
          <a:xfrm rot="20749751">
            <a:off x="8202253" y="2171872"/>
            <a:ext cx="252249" cy="1012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3" name="Diagram 52"/>
          <p:cNvGraphicFramePr/>
          <p:nvPr/>
        </p:nvGraphicFramePr>
        <p:xfrm>
          <a:off x="-812355" y="125904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1" name="Rectangle 50"/>
          <p:cNvSpPr/>
          <p:nvPr/>
        </p:nvSpPr>
        <p:spPr>
          <a:xfrm>
            <a:off x="7600929" y="6260801"/>
            <a:ext cx="3604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© </a:t>
            </a:r>
            <a:r>
              <a:rPr lang="en-US" sz="1200" dirty="0">
                <a:latin typeface="Goudy" charset="0"/>
              </a:rPr>
              <a:t>Plastic and Reconstructive Surgery </a:t>
            </a:r>
            <a:r>
              <a:rPr lang="en-US" sz="1200" dirty="0">
                <a:latin typeface="LucidaMath" charset="0"/>
              </a:rPr>
              <a:t>• </a:t>
            </a:r>
            <a:r>
              <a:rPr lang="en-US" sz="1200" dirty="0">
                <a:latin typeface="NewBaskerville" charset="0"/>
              </a:rPr>
              <a:t>September 2010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7868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repeatCount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repeatCount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9" presetClass="entr" presetSubtype="0" repeatCount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9" presetClass="entr" presetSubtype="0" repeatCount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4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9" presetClass="entr" presetSubtype="0" repeatCount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8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1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1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repeatCount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8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9" presetClass="entr" presetSubtype="0" repeatCount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2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5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5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9" presetClass="entr" presetSubtype="0" repeatCount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9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2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5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5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8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8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9" presetClass="entr" presetSubtype="0" repeatCount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5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5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8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8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1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repeatCount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5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8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8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1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1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4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4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9" presetClass="entr" presetSubtype="0" repeatCount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8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1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1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9" presetClass="entr" presetSubtype="0" repeatCount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8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2" presetID="9" presetClass="entr" presetSubtype="0" repeatCount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5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5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9" presetID="9" presetClass="entr" presetSubtype="0" repeatCount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2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2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6" presetID="9" presetClass="entr" presetSubtype="0" repeatCount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6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9" presetID="9" presetClass="entr" presetSubtype="0" repeatCount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E7C207-E917-D348-A388-17FD83C960CB}"/>
              </a:ext>
            </a:extLst>
          </p:cNvPr>
          <p:cNvSpPr/>
          <p:nvPr/>
        </p:nvSpPr>
        <p:spPr>
          <a:xfrm>
            <a:off x="686732" y="762542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D" sz="1200" dirty="0">
                <a:effectLst/>
              </a:rPr>
              <a:t>Bernier C, Ali R, Rebecca A, Cheng M-H. Bilateral Breast Reconstruction Using Bilateral Anterolateral Thigh Flaps: A Case Report. Annals of Plastic Surgery. 2009 Feb;62(2):124–7.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199" y="1908683"/>
            <a:ext cx="10708340" cy="10625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Akumulasi</a:t>
            </a:r>
            <a:r>
              <a:rPr lang="en-US" dirty="0"/>
              <a:t> </a:t>
            </a:r>
            <a:r>
              <a:rPr lang="en-US" dirty="0" err="1"/>
              <a:t>cairan</a:t>
            </a:r>
            <a:r>
              <a:rPr lang="en-US" dirty="0"/>
              <a:t> interstitial yang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mengandung</a:t>
            </a:r>
            <a:r>
              <a:rPr lang="en-US" dirty="0"/>
              <a:t> protein  pada </a:t>
            </a:r>
            <a:r>
              <a:rPr lang="en-US" dirty="0" err="1"/>
              <a:t>kulit</a:t>
            </a:r>
            <a:r>
              <a:rPr lang="en-US" dirty="0"/>
              <a:t> dan </a:t>
            </a:r>
            <a:r>
              <a:rPr lang="en-US" dirty="0" err="1"/>
              <a:t>jaringan</a:t>
            </a:r>
            <a:r>
              <a:rPr lang="en-US" dirty="0"/>
              <a:t> </a:t>
            </a:r>
            <a:r>
              <a:rPr lang="en-US" dirty="0" err="1"/>
              <a:t>subkutis</a:t>
            </a:r>
            <a:r>
              <a:rPr lang="en-US" dirty="0"/>
              <a:t> yang </a:t>
            </a:r>
            <a:r>
              <a:rPr lang="en-US" dirty="0" err="1"/>
              <a:t>disebabkan</a:t>
            </a:r>
            <a:r>
              <a:rPr lang="en-US" dirty="0"/>
              <a:t> oleh </a:t>
            </a:r>
            <a:r>
              <a:rPr lang="en-US" i="1" dirty="0"/>
              <a:t>lymphatic dysfunction</a:t>
            </a:r>
            <a:endParaRPr lang="en-US" dirty="0"/>
          </a:p>
        </p:txBody>
      </p:sp>
      <p:pic>
        <p:nvPicPr>
          <p:cNvPr id="9" name="Picture 8" descr="age3image292495782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104" y="2892326"/>
            <a:ext cx="5247204" cy="217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9" descr="age4image292362198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25068"/>
            <a:ext cx="3076904" cy="214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E4BD74E-E1FC-C54F-ACF4-C39179832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5E0B574-F3FA-8C44-8D8C-31D4CF6F4B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72800" cy="1259044"/>
          </a:xfrm>
          <a:prstGeom prst="rect">
            <a:avLst/>
          </a:prstGeom>
          <a:gradFill flip="none" rotWithShape="1">
            <a:gsLst>
              <a:gs pos="79000">
                <a:schemeClr val="bg1"/>
              </a:gs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29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43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10816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972050" algn="l"/>
              </a:tabLst>
            </a:pPr>
            <a:r>
              <a:rPr lang="en-US" sz="2800" b="1" dirty="0"/>
              <a:t>Lymphedema</a:t>
            </a:r>
            <a:endParaRPr lang="en-US" sz="24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9318231" y="3002917"/>
            <a:ext cx="25321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 err="1"/>
              <a:t>Lengan-telapak</a:t>
            </a:r>
            <a:r>
              <a:rPr lang="en-US" dirty="0"/>
              <a:t> </a:t>
            </a:r>
            <a:r>
              <a:rPr lang="en-US" dirty="0" err="1"/>
              <a:t>tangan</a:t>
            </a:r>
            <a:r>
              <a:rPr lang="en-US" dirty="0"/>
              <a:t>  </a:t>
            </a:r>
            <a:r>
              <a:rPr lang="en-US" dirty="0" err="1"/>
              <a:t>tdk</a:t>
            </a:r>
            <a:r>
              <a:rPr lang="en-US" dirty="0"/>
              <a:t> </a:t>
            </a:r>
            <a:r>
              <a:rPr lang="en-US" dirty="0" err="1"/>
              <a:t>simetris</a:t>
            </a:r>
            <a:r>
              <a:rPr lang="en-US" dirty="0"/>
              <a:t>, </a:t>
            </a:r>
            <a:r>
              <a:rPr lang="en-US" dirty="0" err="1"/>
              <a:t>bengkak</a:t>
            </a:r>
            <a:endParaRPr lang="en-US" dirty="0"/>
          </a:p>
          <a:p>
            <a:pPr marL="285750" indent="-285750">
              <a:buFont typeface="Wingdings" charset="2"/>
              <a:buChar char="v"/>
            </a:pPr>
            <a:r>
              <a:rPr lang="en-US" dirty="0" err="1"/>
              <a:t>Peradangan</a:t>
            </a:r>
            <a:r>
              <a:rPr lang="en-US" dirty="0"/>
              <a:t> 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err="1"/>
              <a:t>Berat</a:t>
            </a:r>
            <a:r>
              <a:rPr lang="en-US" dirty="0"/>
              <a:t>, </a:t>
            </a:r>
            <a:r>
              <a:rPr lang="en-US" dirty="0" err="1"/>
              <a:t>pegal</a:t>
            </a:r>
            <a:endParaRPr lang="en-US" dirty="0"/>
          </a:p>
          <a:p>
            <a:pPr marL="285750" indent="-285750">
              <a:buFont typeface="Wingdings" charset="2"/>
              <a:buChar char="v"/>
            </a:pP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nyaman</a:t>
            </a:r>
            <a:r>
              <a:rPr lang="en-US" dirty="0"/>
              <a:t> </a:t>
            </a:r>
            <a:r>
              <a:rPr lang="en-US" dirty="0" err="1"/>
              <a:t>pakai</a:t>
            </a:r>
            <a:r>
              <a:rPr lang="en-US" dirty="0"/>
              <a:t> </a:t>
            </a:r>
            <a:r>
              <a:rPr lang="en-US" dirty="0" err="1"/>
              <a:t>baju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194523" y="5816810"/>
            <a:ext cx="25882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© journal of surgery</a:t>
            </a:r>
            <a:r>
              <a:rPr lang="en-US" sz="1200" dirty="0">
                <a:latin typeface="LucidaMath" charset="0"/>
              </a:rPr>
              <a:t>• </a:t>
            </a:r>
            <a:r>
              <a:rPr lang="en-US" sz="1200" dirty="0">
                <a:latin typeface="NewBaskerville" charset="0"/>
              </a:rPr>
              <a:t>September 2010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87147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8299" y="2612669"/>
            <a:ext cx="3843993" cy="2882995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20802D0-1038-B944-A2E6-67702C19078F}"/>
              </a:ext>
            </a:extLst>
          </p:cNvPr>
          <p:cNvSpPr txBox="1">
            <a:spLocks/>
          </p:cNvSpPr>
          <p:nvPr/>
        </p:nvSpPr>
        <p:spPr>
          <a:xfrm>
            <a:off x="5183000" y="6540791"/>
            <a:ext cx="2735942" cy="52322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/>
              <a:t>©Dewi </a:t>
            </a:r>
            <a:r>
              <a:rPr lang="en-US" sz="1400" dirty="0" err="1"/>
              <a:t>Aisiyah</a:t>
            </a:r>
            <a:r>
              <a:rPr lang="en-US" sz="1400" dirty="0"/>
              <a:t> Mukarramah, MMC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200644" y="195619"/>
            <a:ext cx="11236851" cy="1570344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dirty="0" err="1">
                <a:solidFill>
                  <a:schemeClr val="tx1"/>
                </a:solidFill>
              </a:rPr>
              <a:t>Wanita</a:t>
            </a:r>
            <a:r>
              <a:rPr lang="en-US" sz="2700" kern="1200" dirty="0">
                <a:solidFill>
                  <a:schemeClr val="tx1"/>
                </a:solidFill>
              </a:rPr>
              <a:t> 50 </a:t>
            </a:r>
            <a:r>
              <a:rPr lang="en-US" sz="2700" dirty="0" err="1">
                <a:solidFill>
                  <a:schemeClr val="tx1"/>
                </a:solidFill>
              </a:rPr>
              <a:t>tahun</a:t>
            </a:r>
            <a:endParaRPr lang="en-US" sz="2400" dirty="0">
              <a:solidFill>
                <a:schemeClr val="tx1"/>
              </a:solidFill>
            </a:endParaRPr>
          </a:p>
          <a:p>
            <a:pPr lvl="0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>
                <a:solidFill>
                  <a:schemeClr val="tx1"/>
                </a:solidFill>
              </a:rPr>
              <a:t>Riwayat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kanker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payudara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dengan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pengangkatan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kelenjar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getah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bening</a:t>
            </a:r>
            <a:r>
              <a:rPr lang="en-US" sz="2400" dirty="0">
                <a:solidFill>
                  <a:schemeClr val="tx1"/>
                </a:solidFill>
              </a:rPr>
              <a:t> axilla </a:t>
            </a:r>
          </a:p>
          <a:p>
            <a:pPr lvl="0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>
                <a:solidFill>
                  <a:schemeClr val="tx1"/>
                </a:solidFill>
              </a:rPr>
              <a:t>Riwayat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radiasi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810" y="6135103"/>
            <a:ext cx="6758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nyaman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tegang</a:t>
            </a:r>
            <a:r>
              <a:rPr lang="en-US" dirty="0"/>
              <a:t>, </a:t>
            </a:r>
            <a:r>
              <a:rPr lang="en-US" dirty="0" err="1"/>
              <a:t>kencang</a:t>
            </a:r>
            <a:r>
              <a:rPr lang="en-US" dirty="0"/>
              <a:t>, </a:t>
            </a:r>
            <a:r>
              <a:rPr lang="en-US" dirty="0" err="1"/>
              <a:t>berat</a:t>
            </a:r>
            <a:r>
              <a:rPr lang="en-US" dirty="0"/>
              <a:t> area </a:t>
            </a:r>
            <a:r>
              <a:rPr lang="en-US" dirty="0" err="1"/>
              <a:t>lengan</a:t>
            </a:r>
            <a:endParaRPr lang="en-US" dirty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898721" y="1690688"/>
            <a:ext cx="4214875" cy="4053764"/>
            <a:chOff x="6898721" y="1690688"/>
            <a:chExt cx="4214875" cy="40537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6898721" y="1690688"/>
              <a:ext cx="4144777" cy="213664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8047601" y="2678457"/>
              <a:ext cx="1917115" cy="421487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263467" y="3504171"/>
              <a:ext cx="22046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dirty="0">
                  <a:solidFill>
                    <a:schemeClr val="bg1"/>
                  </a:solidFill>
                </a:rPr>
                <a:t>Stage II lymphedema </a:t>
              </a:r>
            </a:p>
            <a:p>
              <a:endParaRPr lang="en-US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833621" y="2107632"/>
            <a:ext cx="3729541" cy="3969557"/>
            <a:chOff x="2833621" y="2107632"/>
            <a:chExt cx="3729541" cy="3969557"/>
          </a:xfrm>
        </p:grpSpPr>
        <p:grpSp>
          <p:nvGrpSpPr>
            <p:cNvPr id="46" name="Group 45"/>
            <p:cNvGrpSpPr/>
            <p:nvPr/>
          </p:nvGrpSpPr>
          <p:grpSpPr>
            <a:xfrm>
              <a:off x="2833621" y="2107632"/>
              <a:ext cx="3677529" cy="3969557"/>
              <a:chOff x="2833621" y="2107632"/>
              <a:chExt cx="3677529" cy="3969557"/>
            </a:xfrm>
          </p:grpSpPr>
          <p:pic>
            <p:nvPicPr>
              <p:cNvPr id="49" name="Content Placeholder 7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830897" y="2603827"/>
                <a:ext cx="3969557" cy="2977167"/>
              </a:xfrm>
              <a:prstGeom prst="rect">
                <a:avLst/>
              </a:prstGeom>
            </p:spPr>
          </p:pic>
          <p:cxnSp>
            <p:nvCxnSpPr>
              <p:cNvPr id="50" name="Straight Connector 49"/>
              <p:cNvCxnSpPr/>
              <p:nvPr/>
            </p:nvCxnSpPr>
            <p:spPr>
              <a:xfrm>
                <a:off x="3903117" y="5150268"/>
                <a:ext cx="1782144" cy="4725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57" idx="2"/>
                <a:endCxn id="57" idx="0"/>
              </p:cNvCxnSpPr>
              <p:nvPr/>
            </p:nvCxnSpPr>
            <p:spPr>
              <a:xfrm>
                <a:off x="3327092" y="4092411"/>
                <a:ext cx="297716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3526668" y="4671015"/>
                <a:ext cx="2412965" cy="628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3240585" y="3504171"/>
                <a:ext cx="288299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V="1">
                <a:off x="3240584" y="2958287"/>
                <a:ext cx="2730601" cy="3581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5685261" y="5014803"/>
                <a:ext cx="438318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18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685260" y="4523007"/>
                <a:ext cx="590719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16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920431" y="2811877"/>
                <a:ext cx="590719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25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296387" y="4965397"/>
                <a:ext cx="590719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18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 rot="10800000" flipV="1">
                <a:off x="3155109" y="4517867"/>
                <a:ext cx="455865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16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2938937" y="3843699"/>
                <a:ext cx="590719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28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2853015" y="3302678"/>
                <a:ext cx="590719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/>
                  <a:t>28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833621" y="2778485"/>
                <a:ext cx="590719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/>
                  <a:t>25</a:t>
                </a:r>
              </a:p>
            </p:txBody>
          </p:sp>
          <p:cxnSp>
            <p:nvCxnSpPr>
              <p:cNvPr id="63" name="Straight Connector 62"/>
              <p:cNvCxnSpPr/>
              <p:nvPr/>
            </p:nvCxnSpPr>
            <p:spPr>
              <a:xfrm>
                <a:off x="4656667" y="2958287"/>
                <a:ext cx="33866" cy="105530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/>
              <p:nvPr/>
            </p:nvSpPr>
            <p:spPr>
              <a:xfrm>
                <a:off x="4708388" y="3075206"/>
                <a:ext cx="6367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5 </a:t>
                </a:r>
                <a:r>
                  <a:rPr lang="en-US" dirty="0"/>
                  <a:t>cm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4708388" y="3548703"/>
                <a:ext cx="6367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 cm</a:t>
                </a: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5904420" y="3775548"/>
              <a:ext cx="590719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24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972443" y="3302678"/>
              <a:ext cx="590719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543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83843" y="1899486"/>
            <a:ext cx="51913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 err="1">
                <a:ea typeface="Lato Light" panose="020F0502020204030203" pitchFamily="34" charset="0"/>
                <a:cs typeface="Lato Light" panose="020F0502020204030203" pitchFamily="34" charset="0"/>
              </a:rPr>
              <a:t>Mengembalikan</a:t>
            </a:r>
            <a:r>
              <a:rPr lang="en-US" sz="2400" dirty="0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400" dirty="0" err="1">
                <a:ea typeface="Lato Light" panose="020F0502020204030203" pitchFamily="34" charset="0"/>
                <a:cs typeface="Lato Light" panose="020F0502020204030203" pitchFamily="34" charset="0"/>
              </a:rPr>
              <a:t>bentuk</a:t>
            </a:r>
            <a:r>
              <a:rPr lang="en-US" sz="2400" dirty="0">
                <a:ea typeface="Lato Light" panose="020F0502020204030203" pitchFamily="34" charset="0"/>
                <a:cs typeface="Lato Light" panose="020F0502020204030203" pitchFamily="34" charset="0"/>
              </a:rPr>
              <a:t> yang </a:t>
            </a:r>
            <a:r>
              <a:rPr lang="en-US" sz="2400" dirty="0" err="1">
                <a:ea typeface="Lato Light" panose="020F0502020204030203" pitchFamily="34" charset="0"/>
                <a:cs typeface="Lato Light" panose="020F0502020204030203" pitchFamily="34" charset="0"/>
              </a:rPr>
              <a:t>dari</a:t>
            </a:r>
            <a:r>
              <a:rPr lang="en-US" sz="2400" dirty="0">
                <a:ea typeface="Lato Light" panose="020F0502020204030203" pitchFamily="34" charset="0"/>
                <a:cs typeface="Lato Light" panose="020F0502020204030203" pitchFamily="34" charset="0"/>
              </a:rPr>
              <a:t> yang </a:t>
            </a:r>
            <a:r>
              <a:rPr lang="en-US" sz="2400" dirty="0" err="1">
                <a:ea typeface="Lato Light" panose="020F0502020204030203" pitchFamily="34" charset="0"/>
                <a:cs typeface="Lato Light" panose="020F0502020204030203" pitchFamily="34" charset="0"/>
              </a:rPr>
              <a:t>sebelumnya</a:t>
            </a:r>
            <a:r>
              <a:rPr lang="en-US" sz="2400" dirty="0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400" dirty="0" err="1">
                <a:ea typeface="Lato Light" panose="020F0502020204030203" pitchFamily="34" charset="0"/>
                <a:cs typeface="Lato Light" panose="020F0502020204030203" pitchFamily="34" charset="0"/>
              </a:rPr>
              <a:t>cacat</a:t>
            </a:r>
            <a:r>
              <a:rPr lang="en-US" sz="2400" dirty="0">
                <a:ea typeface="Lato Light" panose="020F0502020204030203" pitchFamily="34" charset="0"/>
                <a:cs typeface="Lato Light" panose="020F0502020204030203" pitchFamily="34" charset="0"/>
              </a:rPr>
              <a:t> ( </a:t>
            </a:r>
            <a:r>
              <a:rPr lang="en-US" sz="2400" dirty="0" err="1">
                <a:ea typeface="Lato Light" panose="020F0502020204030203" pitchFamily="34" charset="0"/>
                <a:cs typeface="Lato Light" panose="020F0502020204030203" pitchFamily="34" charset="0"/>
              </a:rPr>
              <a:t>defek</a:t>
            </a:r>
            <a:r>
              <a:rPr lang="en-US" sz="2400" dirty="0">
                <a:ea typeface="Lato Light" panose="020F0502020204030203" pitchFamily="34" charset="0"/>
                <a:cs typeface="Lato Light" panose="020F0502020204030203" pitchFamily="34" charset="0"/>
              </a:rPr>
              <a:t> ) </a:t>
            </a:r>
            <a:r>
              <a:rPr lang="en-US" sz="2400" dirty="0" err="1">
                <a:ea typeface="Lato Light" panose="020F0502020204030203" pitchFamily="34" charset="0"/>
                <a:cs typeface="Lato Light" panose="020F0502020204030203" pitchFamily="34" charset="0"/>
              </a:rPr>
              <a:t>ke</a:t>
            </a:r>
            <a:r>
              <a:rPr lang="en-US" sz="2400" dirty="0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400" dirty="0" err="1">
                <a:ea typeface="Lato Light" panose="020F0502020204030203" pitchFamily="34" charset="0"/>
                <a:cs typeface="Lato Light" panose="020F0502020204030203" pitchFamily="34" charset="0"/>
              </a:rPr>
              <a:t>bentuk</a:t>
            </a:r>
            <a:r>
              <a:rPr lang="en-US" sz="2400" dirty="0">
                <a:ea typeface="Lato Light" panose="020F0502020204030203" pitchFamily="34" charset="0"/>
                <a:cs typeface="Lato Light" panose="020F0502020204030203" pitchFamily="34" charset="0"/>
              </a:rPr>
              <a:t> yang </a:t>
            </a:r>
            <a:r>
              <a:rPr lang="en-US" sz="2400" dirty="0" err="1">
                <a:ea typeface="Lato Light" panose="020F0502020204030203" pitchFamily="34" charset="0"/>
                <a:cs typeface="Lato Light" panose="020F0502020204030203" pitchFamily="34" charset="0"/>
              </a:rPr>
              <a:t>mendekati</a:t>
            </a:r>
            <a:r>
              <a:rPr lang="en-US" sz="2400" dirty="0">
                <a:ea typeface="Lato Light" panose="020F0502020204030203" pitchFamily="34" charset="0"/>
                <a:cs typeface="Lato Light" panose="020F0502020204030203" pitchFamily="34" charset="0"/>
              </a:rPr>
              <a:t> normal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 err="1">
                <a:ea typeface="Lato Light" panose="020F0502020204030203" pitchFamily="34" charset="0"/>
                <a:cs typeface="Lato Light" panose="020F0502020204030203" pitchFamily="34" charset="0"/>
              </a:rPr>
              <a:t>Berlaku</a:t>
            </a:r>
            <a:r>
              <a:rPr lang="en-US" sz="2400" dirty="0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400" dirty="0" err="1">
                <a:ea typeface="Lato Light" panose="020F0502020204030203" pitchFamily="34" charset="0"/>
                <a:cs typeface="Lato Light" panose="020F0502020204030203" pitchFamily="34" charset="0"/>
              </a:rPr>
              <a:t>untuk</a:t>
            </a:r>
            <a:r>
              <a:rPr lang="en-US" sz="2400" dirty="0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400" dirty="0" err="1">
                <a:ea typeface="Lato Light" panose="020F0502020204030203" pitchFamily="34" charset="0"/>
                <a:cs typeface="Lato Light" panose="020F0502020204030203" pitchFamily="34" charset="0"/>
              </a:rPr>
              <a:t>cacat</a:t>
            </a:r>
            <a:r>
              <a:rPr lang="en-US" sz="2400" dirty="0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400" dirty="0" err="1">
                <a:ea typeface="Lato Light" panose="020F0502020204030203" pitchFamily="34" charset="0"/>
                <a:cs typeface="Lato Light" panose="020F0502020204030203" pitchFamily="34" charset="0"/>
              </a:rPr>
              <a:t>akibat</a:t>
            </a:r>
            <a:r>
              <a:rPr lang="en-US" sz="2400" dirty="0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400" dirty="0" err="1">
                <a:ea typeface="Lato Light" panose="020F0502020204030203" pitchFamily="34" charset="0"/>
                <a:cs typeface="Lato Light" panose="020F0502020204030203" pitchFamily="34" charset="0"/>
              </a:rPr>
              <a:t>pasca</a:t>
            </a:r>
            <a:r>
              <a:rPr lang="en-US" sz="2400" dirty="0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400" dirty="0" err="1">
                <a:ea typeface="Lato Light" panose="020F0502020204030203" pitchFamily="34" charset="0"/>
                <a:cs typeface="Lato Light" panose="020F0502020204030203" pitchFamily="34" charset="0"/>
              </a:rPr>
              <a:t>pengangkatan</a:t>
            </a:r>
            <a:r>
              <a:rPr lang="en-US" sz="2400" dirty="0">
                <a:ea typeface="Lato Light" panose="020F0502020204030203" pitchFamily="34" charset="0"/>
                <a:cs typeface="Lato Light" panose="020F0502020204030203" pitchFamily="34" charset="0"/>
              </a:rPr>
              <a:t> tumor/ </a:t>
            </a:r>
            <a:r>
              <a:rPr lang="en-US" sz="2400" dirty="0" err="1">
                <a:ea typeface="Lato Light" panose="020F0502020204030203" pitchFamily="34" charset="0"/>
                <a:cs typeface="Lato Light" panose="020F0502020204030203" pitchFamily="34" charset="0"/>
              </a:rPr>
              <a:t>kancer</a:t>
            </a:r>
            <a:r>
              <a:rPr lang="en-US" sz="2400" dirty="0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400" dirty="0" err="1">
                <a:ea typeface="Lato Light" panose="020F0502020204030203" pitchFamily="34" charset="0"/>
                <a:cs typeface="Lato Light" panose="020F0502020204030203" pitchFamily="34" charset="0"/>
              </a:rPr>
              <a:t>kecelakaan,kelainan</a:t>
            </a:r>
            <a:r>
              <a:rPr lang="en-US" sz="2400" dirty="0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400" dirty="0" err="1">
                <a:ea typeface="Lato Light" panose="020F0502020204030203" pitchFamily="34" charset="0"/>
                <a:cs typeface="Lato Light" panose="020F0502020204030203" pitchFamily="34" charset="0"/>
              </a:rPr>
              <a:t>bawaan</a:t>
            </a:r>
            <a:r>
              <a:rPr lang="en-US" sz="2400" dirty="0"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2400" dirty="0" err="1">
                <a:ea typeface="Lato Light" panose="020F0502020204030203" pitchFamily="34" charset="0"/>
                <a:cs typeface="Lato Light" panose="020F0502020204030203" pitchFamily="34" charset="0"/>
              </a:rPr>
              <a:t>luka</a:t>
            </a:r>
            <a:r>
              <a:rPr lang="en-US" sz="2400" dirty="0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400" dirty="0" err="1">
                <a:ea typeface="Lato Light" panose="020F0502020204030203" pitchFamily="34" charset="0"/>
                <a:cs typeface="Lato Light" panose="020F0502020204030203" pitchFamily="34" charset="0"/>
              </a:rPr>
              <a:t>bakar</a:t>
            </a:r>
            <a:r>
              <a:rPr lang="en-US" sz="2400" dirty="0"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 err="1">
                <a:ea typeface="Lato Light" panose="020F0502020204030203" pitchFamily="34" charset="0"/>
                <a:cs typeface="Lato Light" panose="020F0502020204030203" pitchFamily="34" charset="0"/>
              </a:rPr>
              <a:t>Meliputi</a:t>
            </a:r>
            <a:r>
              <a:rPr lang="en-US" sz="2400" dirty="0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400" dirty="0" err="1">
                <a:ea typeface="Lato Light" panose="020F0502020204030203" pitchFamily="34" charset="0"/>
                <a:cs typeface="Lato Light" panose="020F0502020204030203" pitchFamily="34" charset="0"/>
              </a:rPr>
              <a:t>dari</a:t>
            </a:r>
            <a:r>
              <a:rPr lang="en-US" sz="2400" dirty="0">
                <a:ea typeface="Lato Light" panose="020F0502020204030203" pitchFamily="34" charset="0"/>
                <a:cs typeface="Lato Light" panose="020F0502020204030203" pitchFamily="34" charset="0"/>
              </a:rPr>
              <a:t> area </a:t>
            </a:r>
            <a:r>
              <a:rPr lang="en-US" sz="2400" dirty="0" err="1">
                <a:ea typeface="Lato Light" panose="020F0502020204030203" pitchFamily="34" charset="0"/>
                <a:cs typeface="Lato Light" panose="020F0502020204030203" pitchFamily="34" charset="0"/>
              </a:rPr>
              <a:t>kepala</a:t>
            </a:r>
            <a:r>
              <a:rPr lang="en-US" sz="2400" dirty="0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400" dirty="0" err="1">
                <a:ea typeface="Lato Light" panose="020F0502020204030203" pitchFamily="34" charset="0"/>
                <a:cs typeface="Lato Light" panose="020F0502020204030203" pitchFamily="34" charset="0"/>
              </a:rPr>
              <a:t>hingga</a:t>
            </a:r>
            <a:r>
              <a:rPr lang="en-US" sz="2400" dirty="0">
                <a:ea typeface="Lato Light" panose="020F0502020204030203" pitchFamily="34" charset="0"/>
                <a:cs typeface="Lato Light" panose="020F0502020204030203" pitchFamily="34" charset="0"/>
              </a:rPr>
              <a:t> kaki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3843" y="1060659"/>
            <a:ext cx="4704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Definisi</a:t>
            </a:r>
            <a:r>
              <a:rPr lang="en-US" sz="2800" b="1" dirty="0"/>
              <a:t> </a:t>
            </a:r>
            <a:r>
              <a:rPr lang="en-US" sz="2800" b="1" spc="151" dirty="0" err="1">
                <a:ea typeface="Nunito Bold" charset="0"/>
                <a:cs typeface="KG Ten Thousand Reasons"/>
              </a:rPr>
              <a:t>Rekonstruksi</a:t>
            </a:r>
            <a:endParaRPr lang="en-US" sz="2800" b="1" spc="151" dirty="0">
              <a:ea typeface="Nunito Bold" charset="0"/>
              <a:cs typeface="KG Ten Thousand Reason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04233" y="1202472"/>
            <a:ext cx="4568364" cy="554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+mn-lt"/>
              </a:rPr>
              <a:t>Definisi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Estetik</a:t>
            </a:r>
            <a:r>
              <a:rPr lang="en-US" sz="2800" b="1" dirty="0">
                <a:latin typeface="+mn-lt"/>
              </a:rPr>
              <a:t>/cosmetic  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335243" y="1899486"/>
            <a:ext cx="5137354" cy="3610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Membentuk</a:t>
            </a:r>
            <a:r>
              <a:rPr lang="en-US" dirty="0"/>
              <a:t> </a:t>
            </a:r>
            <a:r>
              <a:rPr lang="en-US" dirty="0" err="1"/>
              <a:t>tubuh</a:t>
            </a:r>
            <a:r>
              <a:rPr lang="en-US" dirty="0"/>
              <a:t> yang </a:t>
            </a:r>
            <a:r>
              <a:rPr lang="en-US" dirty="0" err="1"/>
              <a:t>sehat</a:t>
            </a:r>
            <a:r>
              <a:rPr lang="en-US" dirty="0"/>
              <a:t>/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kelainan</a:t>
            </a:r>
            <a:r>
              <a:rPr lang="en-US" dirty="0"/>
              <a:t>/ </a:t>
            </a:r>
            <a:r>
              <a:rPr lang="en-US" dirty="0" err="1"/>
              <a:t>penyakit</a:t>
            </a:r>
            <a:r>
              <a:rPr lang="en-US" dirty="0"/>
              <a:t> 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harmonis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5271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3073" y="3552216"/>
            <a:ext cx="2545771" cy="33943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525" y="1941212"/>
            <a:ext cx="2828603" cy="15910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76" y="1941212"/>
            <a:ext cx="2828604" cy="15910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493" y="1941212"/>
            <a:ext cx="2828603" cy="15910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09" y="1941212"/>
            <a:ext cx="2828603" cy="1591089"/>
          </a:xfrm>
          <a:prstGeom prst="rect">
            <a:avLst/>
          </a:prstGeom>
        </p:spPr>
      </p:pic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320802D0-1038-B944-A2E6-67702C19078F}"/>
              </a:ext>
            </a:extLst>
          </p:cNvPr>
          <p:cNvSpPr txBox="1">
            <a:spLocks/>
          </p:cNvSpPr>
          <p:nvPr/>
        </p:nvSpPr>
        <p:spPr>
          <a:xfrm>
            <a:off x="5092323" y="6522282"/>
            <a:ext cx="2675284" cy="52322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/>
              <a:t>©Dewi Aisiyah </a:t>
            </a:r>
            <a:r>
              <a:rPr lang="en-US" sz="1400" dirty="0" err="1"/>
              <a:t>Mukarramah,MMC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sz="1400" dirty="0"/>
          </a:p>
        </p:txBody>
      </p:sp>
      <p:sp>
        <p:nvSpPr>
          <p:cNvPr id="18" name="Content Placeholder 12">
            <a:extLst>
              <a:ext uri="{FF2B5EF4-FFF2-40B4-BE49-F238E27FC236}">
                <a16:creationId xmlns:a16="http://schemas.microsoft.com/office/drawing/2014/main" id="{320802D0-1038-B944-A2E6-67702C19078F}"/>
              </a:ext>
            </a:extLst>
          </p:cNvPr>
          <p:cNvSpPr txBox="1">
            <a:spLocks/>
          </p:cNvSpPr>
          <p:nvPr/>
        </p:nvSpPr>
        <p:spPr>
          <a:xfrm>
            <a:off x="5092323" y="3532300"/>
            <a:ext cx="2776273" cy="52322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/>
              <a:t>©Dewi Aisiyah Mukarramah , MMC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3822492" y="869430"/>
            <a:ext cx="4835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Lymphaticovenous</a:t>
            </a:r>
            <a:r>
              <a:rPr lang="en-US" sz="2800" dirty="0"/>
              <a:t> Anastomosis</a:t>
            </a:r>
          </a:p>
        </p:txBody>
      </p:sp>
    </p:spTree>
    <p:extLst>
      <p:ext uri="{BB962C8B-B14F-4D97-AF65-F5344CB8AC3E}">
        <p14:creationId xmlns:p14="http://schemas.microsoft.com/office/powerpoint/2010/main" val="32386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320802D0-1038-B944-A2E6-67702C19078F}"/>
              </a:ext>
            </a:extLst>
          </p:cNvPr>
          <p:cNvSpPr txBox="1">
            <a:spLocks/>
          </p:cNvSpPr>
          <p:nvPr/>
        </p:nvSpPr>
        <p:spPr>
          <a:xfrm>
            <a:off x="667863" y="5793425"/>
            <a:ext cx="2736198" cy="52322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/>
              <a:t>©Dewi Aisiyah Mukarramah, MMC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sz="1400" dirty="0"/>
          </a:p>
        </p:txBody>
      </p:sp>
      <p:grpSp>
        <p:nvGrpSpPr>
          <p:cNvPr id="4" name="Group 3"/>
          <p:cNvGrpSpPr/>
          <p:nvPr/>
        </p:nvGrpSpPr>
        <p:grpSpPr>
          <a:xfrm>
            <a:off x="288007" y="1533132"/>
            <a:ext cx="11029567" cy="3391357"/>
            <a:chOff x="462182" y="1570110"/>
            <a:chExt cx="11029567" cy="339135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82" y="1570110"/>
              <a:ext cx="2823738" cy="339135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1396" y="1570110"/>
              <a:ext cx="2823738" cy="339135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235178" y="2343235"/>
              <a:ext cx="52565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Subjective: </a:t>
              </a:r>
              <a:r>
                <a:rPr lang="en-US" sz="2000" dirty="0" err="1"/>
                <a:t>lengan</a:t>
              </a:r>
              <a:r>
                <a:rPr lang="en-US" sz="2000" dirty="0"/>
                <a:t> </a:t>
              </a:r>
              <a:r>
                <a:rPr lang="en-US" sz="2000" dirty="0" err="1"/>
                <a:t>terasa</a:t>
              </a:r>
              <a:r>
                <a:rPr lang="en-US" sz="2000" dirty="0"/>
                <a:t> </a:t>
              </a:r>
              <a:r>
                <a:rPr lang="en-US" sz="2000" dirty="0" err="1"/>
                <a:t>lebih</a:t>
              </a:r>
              <a:r>
                <a:rPr lang="en-US" sz="2000" dirty="0"/>
                <a:t> </a:t>
              </a:r>
              <a:r>
                <a:rPr lang="en-US" sz="2000" dirty="0" err="1"/>
                <a:t>ringan</a:t>
              </a:r>
              <a:r>
                <a:rPr lang="en-US" sz="2000" dirty="0"/>
                <a:t> </a:t>
              </a:r>
              <a:r>
                <a:rPr lang="en-US" sz="2000" dirty="0" err="1"/>
                <a:t>dan</a:t>
              </a:r>
              <a:r>
                <a:rPr lang="en-US" sz="2000" dirty="0"/>
                <a:t> </a:t>
              </a:r>
              <a:r>
                <a:rPr lang="en-US" sz="2000" dirty="0" err="1"/>
                <a:t>lebih</a:t>
              </a:r>
              <a:r>
                <a:rPr lang="en-US" sz="2000" dirty="0"/>
                <a:t> soft ( </a:t>
              </a:r>
              <a:r>
                <a:rPr lang="en-US" sz="2000" dirty="0" err="1"/>
                <a:t>tidak</a:t>
              </a:r>
              <a:r>
                <a:rPr lang="en-US" sz="2000" dirty="0"/>
                <a:t> </a:t>
              </a:r>
              <a:r>
                <a:rPr lang="en-US" sz="2000" dirty="0" err="1"/>
                <a:t>tegang</a:t>
              </a:r>
              <a:r>
                <a:rPr lang="en-US" sz="2000" dirty="0"/>
                <a:t> )</a:t>
              </a:r>
            </a:p>
            <a:p>
              <a:r>
                <a:rPr lang="en-US" sz="2000" dirty="0"/>
                <a:t>Objective : circumferential </a:t>
              </a:r>
              <a:r>
                <a:rPr lang="en-US" sz="2000" dirty="0" err="1"/>
                <a:t>lengan</a:t>
              </a:r>
              <a:r>
                <a:rPr lang="en-US" sz="2000" dirty="0"/>
                <a:t> </a:t>
              </a:r>
              <a:r>
                <a:rPr lang="en-US" sz="2000" dirty="0" err="1"/>
                <a:t>kanan</a:t>
              </a:r>
              <a:r>
                <a:rPr lang="en-US" sz="2000" dirty="0"/>
                <a:t> </a:t>
              </a:r>
              <a:r>
                <a:rPr lang="en-US" sz="2000" dirty="0" err="1"/>
                <a:t>menurun</a:t>
              </a:r>
              <a:endParaRPr lang="en-US" sz="20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67706" y="2013571"/>
            <a:ext cx="3226313" cy="2539534"/>
            <a:chOff x="167706" y="2013571"/>
            <a:chExt cx="3226313" cy="2539534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357503" y="4286668"/>
              <a:ext cx="1782144" cy="472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81478" y="3228811"/>
              <a:ext cx="1574247" cy="54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981054" y="3807415"/>
              <a:ext cx="2412965" cy="628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11024" y="2719033"/>
              <a:ext cx="2063861" cy="328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694970" y="2185704"/>
              <a:ext cx="1879915" cy="125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73891" y="4183773"/>
              <a:ext cx="459729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18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0800000" flipV="1">
              <a:off x="288006" y="3714776"/>
              <a:ext cx="533004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16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4911" y="3021464"/>
              <a:ext cx="461380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24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7706" y="2497557"/>
              <a:ext cx="538585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25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3621" y="2013571"/>
              <a:ext cx="436161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/>
                <a:t>25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89180" y="4129567"/>
              <a:ext cx="438318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18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03325" y="3652810"/>
              <a:ext cx="524173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16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33599" y="2974453"/>
              <a:ext cx="46044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24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39570" y="2534367"/>
              <a:ext cx="477608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24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548929" y="2060387"/>
              <a:ext cx="481360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568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42EC3EA-6252-1377-5F5B-D9E03D195B83}"/>
              </a:ext>
            </a:extLst>
          </p:cNvPr>
          <p:cNvSpPr txBox="1"/>
          <p:nvPr/>
        </p:nvSpPr>
        <p:spPr>
          <a:xfrm>
            <a:off x="1794209" y="1755335"/>
            <a:ext cx="27634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Avenir Book"/>
                <a:cs typeface="Avenir Book"/>
              </a:rPr>
              <a:t>Before LVA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69627" y="297249"/>
            <a:ext cx="11382036" cy="1143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Avenir Book"/>
                <a:cs typeface="Avenir Book"/>
              </a:rPr>
              <a:t>Left UEL ISL 2B ADB IV</a:t>
            </a:r>
            <a:br>
              <a:rPr lang="en-US" sz="2800" dirty="0">
                <a:solidFill>
                  <a:schemeClr val="bg1"/>
                </a:solidFill>
                <a:latin typeface="Avenir Book"/>
                <a:cs typeface="Avenir Book"/>
              </a:rPr>
            </a:br>
            <a:r>
              <a:rPr lang="en-US" sz="2800" dirty="0">
                <a:solidFill>
                  <a:schemeClr val="bg1"/>
                </a:solidFill>
                <a:latin typeface="Avenir Book"/>
                <a:cs typeface="Avenir Book"/>
              </a:rPr>
              <a:t>70F </a:t>
            </a:r>
            <a:r>
              <a:rPr lang="en-US" sz="2800" dirty="0" err="1">
                <a:solidFill>
                  <a:schemeClr val="bg1"/>
                </a:solidFill>
                <a:latin typeface="Avenir Book"/>
                <a:cs typeface="Avenir Book"/>
              </a:rPr>
              <a:t>Pasca</a:t>
            </a:r>
            <a:r>
              <a:rPr lang="en-US" sz="2800" dirty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venir Book"/>
                <a:cs typeface="Avenir Book"/>
              </a:rPr>
              <a:t>mastektomi</a:t>
            </a:r>
            <a:r>
              <a:rPr lang="en-US" sz="2800" dirty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venir Book"/>
                <a:cs typeface="Avenir Book"/>
              </a:rPr>
              <a:t>dengan</a:t>
            </a:r>
            <a:r>
              <a:rPr lang="en-US" sz="2800" dirty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venir Book"/>
                <a:cs typeface="Avenir Book"/>
              </a:rPr>
              <a:t>diseksi</a:t>
            </a:r>
            <a:r>
              <a:rPr lang="en-US" sz="2800" dirty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venir Book"/>
                <a:cs typeface="Avenir Book"/>
              </a:rPr>
              <a:t>kelenjar</a:t>
            </a:r>
            <a:r>
              <a:rPr lang="en-US" sz="2800" dirty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venir Book"/>
                <a:cs typeface="Avenir Book"/>
              </a:rPr>
              <a:t>getah</a:t>
            </a:r>
            <a:r>
              <a:rPr lang="en-US" sz="2800" dirty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venir Book"/>
                <a:cs typeface="Avenir Book"/>
              </a:rPr>
              <a:t>bening</a:t>
            </a:r>
            <a:r>
              <a:rPr lang="en-US" sz="2800" dirty="0">
                <a:solidFill>
                  <a:schemeClr val="bg1"/>
                </a:solidFill>
                <a:latin typeface="Avenir Book"/>
                <a:cs typeface="Avenir Book"/>
              </a:rPr>
              <a:t> Axilla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94658" y="2247779"/>
            <a:ext cx="4761191" cy="46102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308969" y="2758009"/>
            <a:ext cx="10970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34.0 cm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26.0 cm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29.0 cm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16 cm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19 cm</a:t>
            </a:r>
          </a:p>
          <a:p>
            <a:pPr algn="r"/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r"/>
            <a:endParaRPr lang="en-US" sz="2000" b="1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Avenir Book"/>
                <a:cs typeface="Avenir Book"/>
              </a:rPr>
              <a:t>135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F848DC-C3E5-EEAE-52D9-43D11CF38D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04288" y="2837165"/>
            <a:ext cx="4095050" cy="3375055"/>
          </a:xfrm>
          <a:prstGeom prst="rect">
            <a:avLst/>
          </a:prstGeom>
        </p:spPr>
      </p:pic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FB246267-EA5A-830B-3358-850CE5EAAA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7207102" y="1755334"/>
            <a:ext cx="1317831" cy="38986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C148CEB-474C-2C91-154A-1E7A240782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94" r="-1550"/>
          <a:stretch/>
        </p:blipFill>
        <p:spPr>
          <a:xfrm rot="10800000">
            <a:off x="5900636" y="1755648"/>
            <a:ext cx="1400365" cy="39023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372234" y="2913023"/>
            <a:ext cx="3898606" cy="15832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950157" y="2892726"/>
            <a:ext cx="3898606" cy="162382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 flipV="1">
            <a:off x="5900633" y="5658002"/>
            <a:ext cx="5810739" cy="9665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00633" y="5821584"/>
            <a:ext cx="5810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Persistent swelling w/ distension heaviness pain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Appearance </a:t>
            </a:r>
            <a:r>
              <a:rPr lang="en-US" dirty="0" err="1">
                <a:solidFill>
                  <a:srgbClr val="000000"/>
                </a:solidFill>
                <a:latin typeface="Avenir Book"/>
                <a:cs typeface="Avenir Book"/>
              </a:rPr>
              <a:t>distorsion</a:t>
            </a:r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, motor dysfunction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285" y="6581003"/>
            <a:ext cx="1369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Courtesy of Dewi</a:t>
            </a:r>
            <a:r>
              <a:rPr lang="en-US" sz="1200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1049650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42EC3EA-6252-1377-5F5B-D9E03D195B83}"/>
              </a:ext>
            </a:extLst>
          </p:cNvPr>
          <p:cNvSpPr txBox="1"/>
          <p:nvPr/>
        </p:nvSpPr>
        <p:spPr>
          <a:xfrm>
            <a:off x="1225611" y="1450786"/>
            <a:ext cx="27634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Avenir Book"/>
                <a:cs typeface="Avenir Book"/>
              </a:rPr>
              <a:t>Before LVA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2EC3EA-6252-1377-5F5B-D9E03D195B83}"/>
              </a:ext>
            </a:extLst>
          </p:cNvPr>
          <p:cNvSpPr txBox="1"/>
          <p:nvPr/>
        </p:nvSpPr>
        <p:spPr>
          <a:xfrm>
            <a:off x="6170825" y="1450785"/>
            <a:ext cx="3735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venir Book"/>
                <a:cs typeface="Avenir Book"/>
              </a:rPr>
              <a:t>After LVA 3 months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6060" y="1943230"/>
            <a:ext cx="4610147" cy="46102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740371" y="2659939"/>
            <a:ext cx="10970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34.0 cm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26.0 cm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29.0 cm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16 cm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19 cm</a:t>
            </a:r>
          </a:p>
          <a:p>
            <a:pPr algn="r"/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r"/>
            <a:endParaRPr lang="en-US" sz="2000" b="1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Avenir Book"/>
                <a:cs typeface="Avenir Book"/>
              </a:rPr>
              <a:t>135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83133" y="1943229"/>
            <a:ext cx="4761191" cy="46102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703270" y="2659938"/>
            <a:ext cx="10970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28.0 cm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23.0 cm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20.0 cm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15 cm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16 cm</a:t>
            </a:r>
          </a:p>
          <a:p>
            <a:pPr algn="r"/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r"/>
            <a:endParaRPr lang="en-US" sz="2000" b="1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Avenir Book"/>
                <a:cs typeface="Avenir Book"/>
              </a:rPr>
              <a:t>90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5423" y="2075935"/>
            <a:ext cx="3533679" cy="437837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82970" y="5551309"/>
            <a:ext cx="5167820" cy="948212"/>
            <a:chOff x="3580436" y="5909788"/>
            <a:chExt cx="5167820" cy="948212"/>
          </a:xfrm>
        </p:grpSpPr>
        <p:sp>
          <p:nvSpPr>
            <p:cNvPr id="3" name="Rounded Rectangle 2"/>
            <p:cNvSpPr/>
            <p:nvPr/>
          </p:nvSpPr>
          <p:spPr>
            <a:xfrm>
              <a:off x="3580436" y="5909788"/>
              <a:ext cx="5167820" cy="948212"/>
            </a:xfrm>
            <a:prstGeom prst="roundRect">
              <a:avLst/>
            </a:prstGeom>
            <a:solidFill>
              <a:srgbClr val="862B62"/>
            </a:solidFill>
            <a:ln>
              <a:solidFill>
                <a:srgbClr val="862B6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739175" y="6109450"/>
              <a:ext cx="47621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venir Book"/>
                  <a:cs typeface="Avenir Book"/>
                </a:rPr>
                <a:t>UEL INDEX CHANGE: 33%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3F848DC-C3E5-EEAE-52D9-43D11CF38D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7633" y="2682989"/>
            <a:ext cx="4001697" cy="343132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894448" y="4248340"/>
            <a:ext cx="2297551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" charset="0"/>
                <a:ea typeface="Calibri" charset="0"/>
                <a:cs typeface="Times" charset="0"/>
              </a:rPr>
              <a:t>lymphedema quality-of-life </a:t>
            </a:r>
            <a:r>
              <a:rPr lang="en-US" sz="2000" dirty="0" err="1">
                <a:solidFill>
                  <a:srgbClr val="000000"/>
                </a:solidFill>
                <a:latin typeface="Times" charset="0"/>
                <a:ea typeface="Calibri" charset="0"/>
                <a:cs typeface="Times" charset="0"/>
              </a:rPr>
              <a:t>membaik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403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Lymphatic Microsurgical Preventive Healing Approach (LYMPHA 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45233" cy="4142913"/>
          </a:xfrm>
        </p:spPr>
        <p:txBody>
          <a:bodyPr>
            <a:normAutofit fontScale="85000" lnSpcReduction="20000"/>
          </a:bodyPr>
          <a:lstStyle/>
          <a:p>
            <a:r>
              <a:rPr lang="en-ID" b="1" dirty="0" err="1"/>
              <a:t>upaya</a:t>
            </a:r>
            <a:r>
              <a:rPr lang="en-ID" b="1" dirty="0"/>
              <a:t> </a:t>
            </a:r>
            <a:r>
              <a:rPr lang="en-ID" b="1" dirty="0" err="1"/>
              <a:t>pencegahan</a:t>
            </a:r>
            <a:r>
              <a:rPr lang="en-ID" b="1" dirty="0"/>
              <a:t>  lymphedema </a:t>
            </a:r>
            <a:r>
              <a:rPr lang="en-ID" b="1" dirty="0" err="1"/>
              <a:t>sangat</a:t>
            </a:r>
            <a:r>
              <a:rPr lang="en-ID" b="1" dirty="0"/>
              <a:t> </a:t>
            </a:r>
            <a:r>
              <a:rPr lang="en-ID" b="1" dirty="0" err="1"/>
              <a:t>penting</a:t>
            </a:r>
            <a:r>
              <a:rPr lang="en-ID" b="1" dirty="0"/>
              <a:t> </a:t>
            </a:r>
            <a:r>
              <a:rPr lang="en-ID" b="1" dirty="0" err="1"/>
              <a:t>untuk</a:t>
            </a:r>
            <a:r>
              <a:rPr lang="en-ID" b="1" dirty="0"/>
              <a:t> </a:t>
            </a:r>
            <a:r>
              <a:rPr lang="en-ID" b="1" dirty="0" err="1"/>
              <a:t>memperbaiki</a:t>
            </a:r>
            <a:r>
              <a:rPr lang="en-ID" b="1" dirty="0"/>
              <a:t> </a:t>
            </a:r>
            <a:r>
              <a:rPr lang="en-ID" b="1" dirty="0" err="1"/>
              <a:t>kualitas</a:t>
            </a:r>
            <a:r>
              <a:rPr lang="en-ID" b="1" dirty="0"/>
              <a:t> </a:t>
            </a:r>
            <a:r>
              <a:rPr lang="en-ID" b="1" dirty="0" err="1"/>
              <a:t>hidup</a:t>
            </a:r>
            <a:r>
              <a:rPr lang="en-ID" b="1" dirty="0"/>
              <a:t> </a:t>
            </a:r>
            <a:r>
              <a:rPr lang="en-ID" b="1" dirty="0" err="1"/>
              <a:t>pasien</a:t>
            </a:r>
            <a:r>
              <a:rPr lang="en-ID" b="1" dirty="0"/>
              <a:t> </a:t>
            </a:r>
            <a:r>
              <a:rPr lang="en-ID" b="1" dirty="0" err="1"/>
              <a:t>sekaligus</a:t>
            </a:r>
            <a:r>
              <a:rPr lang="en-ID" b="1" dirty="0"/>
              <a:t> </a:t>
            </a:r>
            <a:r>
              <a:rPr lang="en-ID" b="1" dirty="0" err="1"/>
              <a:t>mengurangi</a:t>
            </a:r>
            <a:r>
              <a:rPr lang="en-ID" b="1" dirty="0"/>
              <a:t> </a:t>
            </a:r>
            <a:r>
              <a:rPr lang="en-ID" b="1" dirty="0" err="1"/>
              <a:t>beban</a:t>
            </a:r>
            <a:r>
              <a:rPr lang="en-ID" b="1" dirty="0"/>
              <a:t> </a:t>
            </a:r>
            <a:r>
              <a:rPr lang="en-ID" b="1" dirty="0" err="1"/>
              <a:t>finansial</a:t>
            </a:r>
            <a:r>
              <a:rPr lang="en-ID" b="1" dirty="0"/>
              <a:t> </a:t>
            </a:r>
            <a:r>
              <a:rPr lang="en-ID" b="1" dirty="0" err="1"/>
              <a:t>tambahan</a:t>
            </a:r>
            <a:r>
              <a:rPr lang="en-ID" b="1" dirty="0"/>
              <a:t> </a:t>
            </a:r>
            <a:r>
              <a:rPr lang="en-ID" b="1" dirty="0" err="1"/>
              <a:t>dikemudian</a:t>
            </a:r>
            <a:r>
              <a:rPr lang="en-ID" b="1" dirty="0"/>
              <a:t> </a:t>
            </a:r>
            <a:r>
              <a:rPr lang="en-ID" b="1" dirty="0" err="1"/>
              <a:t>hari</a:t>
            </a:r>
            <a:r>
              <a:rPr lang="en-ID" dirty="0"/>
              <a:t>. </a:t>
            </a:r>
          </a:p>
          <a:p>
            <a:r>
              <a:rPr lang="en-ID" b="1" dirty="0" err="1"/>
              <a:t>Rekonstruksi</a:t>
            </a:r>
            <a:r>
              <a:rPr lang="en-ID" b="1" dirty="0"/>
              <a:t> </a:t>
            </a:r>
            <a:r>
              <a:rPr lang="en-ID" b="1" dirty="0" err="1"/>
              <a:t>saluran</a:t>
            </a:r>
            <a:r>
              <a:rPr lang="en-ID" b="1" dirty="0"/>
              <a:t> </a:t>
            </a:r>
            <a:r>
              <a:rPr lang="en-ID" b="1" dirty="0" err="1"/>
              <a:t>limfa</a:t>
            </a:r>
            <a:r>
              <a:rPr lang="en-ID" dirty="0"/>
              <a:t>. </a:t>
            </a:r>
            <a:r>
              <a:rPr lang="en-ID" dirty="0" err="1"/>
              <a:t>Tujuan</a:t>
            </a:r>
            <a:r>
              <a:rPr lang="en-ID" dirty="0"/>
              <a:t> </a:t>
            </a:r>
            <a:r>
              <a:rPr lang="en-ID" dirty="0" err="1"/>
              <a:t>nya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b="1" dirty="0" err="1"/>
              <a:t>mempertahankan</a:t>
            </a:r>
            <a:r>
              <a:rPr lang="en-ID" b="1" dirty="0"/>
              <a:t> </a:t>
            </a:r>
            <a:r>
              <a:rPr lang="en-ID" b="1" dirty="0" err="1"/>
              <a:t>kontinuitas</a:t>
            </a:r>
            <a:r>
              <a:rPr lang="en-ID" b="1" dirty="0"/>
              <a:t> </a:t>
            </a:r>
            <a:r>
              <a:rPr lang="en-ID" b="1" dirty="0" err="1"/>
              <a:t>aliran</a:t>
            </a:r>
            <a:r>
              <a:rPr lang="en-ID" b="1" dirty="0"/>
              <a:t> </a:t>
            </a:r>
            <a:r>
              <a:rPr lang="en-ID" b="1" dirty="0" err="1"/>
              <a:t>limfatik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cara</a:t>
            </a:r>
            <a:r>
              <a:rPr lang="en-ID" dirty="0"/>
              <a:t> </a:t>
            </a:r>
            <a:r>
              <a:rPr lang="en-ID" dirty="0" err="1"/>
              <a:t>membangun</a:t>
            </a:r>
            <a:r>
              <a:rPr lang="en-ID" dirty="0"/>
              <a:t> </a:t>
            </a:r>
            <a:r>
              <a:rPr lang="en-ID" dirty="0" err="1"/>
              <a:t>jalur</a:t>
            </a:r>
            <a:r>
              <a:rPr lang="en-ID" dirty="0"/>
              <a:t> </a:t>
            </a:r>
            <a:r>
              <a:rPr lang="en-ID" dirty="0" err="1"/>
              <a:t>drainase</a:t>
            </a:r>
            <a:r>
              <a:rPr lang="en-ID" dirty="0"/>
              <a:t> yang </a:t>
            </a:r>
            <a:r>
              <a:rPr lang="en-ID" dirty="0" err="1"/>
              <a:t>menghubungkan</a:t>
            </a:r>
            <a:r>
              <a:rPr lang="en-ID" dirty="0"/>
              <a:t> </a:t>
            </a:r>
            <a:r>
              <a:rPr lang="en-ID" dirty="0" err="1"/>
              <a:t>pembuluh</a:t>
            </a:r>
            <a:r>
              <a:rPr lang="en-ID" dirty="0"/>
              <a:t> </a:t>
            </a:r>
            <a:r>
              <a:rPr lang="en-ID" dirty="0" err="1"/>
              <a:t>limfa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kelenjar</a:t>
            </a:r>
            <a:r>
              <a:rPr lang="en-ID" dirty="0"/>
              <a:t> </a:t>
            </a:r>
            <a:r>
              <a:rPr lang="en-ID" dirty="0" err="1"/>
              <a:t>getah</a:t>
            </a:r>
            <a:r>
              <a:rPr lang="en-ID" dirty="0"/>
              <a:t> </a:t>
            </a:r>
            <a:r>
              <a:rPr lang="en-ID" dirty="0" err="1"/>
              <a:t>bening</a:t>
            </a:r>
            <a:r>
              <a:rPr lang="en-ID" dirty="0"/>
              <a:t> yang </a:t>
            </a:r>
            <a:r>
              <a:rPr lang="en-ID" dirty="0" err="1"/>
              <a:t>diangkat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pembuluh</a:t>
            </a:r>
            <a:r>
              <a:rPr lang="en-ID" dirty="0"/>
              <a:t> vena di area </a:t>
            </a:r>
            <a:r>
              <a:rPr lang="en-ID" dirty="0" err="1"/>
              <a:t>ketiak</a:t>
            </a:r>
            <a:r>
              <a:rPr lang="en-ID" dirty="0"/>
              <a:t>. </a:t>
            </a:r>
          </a:p>
          <a:p>
            <a:r>
              <a:rPr lang="en-ID" dirty="0" err="1"/>
              <a:t>Studi</a:t>
            </a:r>
            <a:r>
              <a:rPr lang="en-ID" dirty="0"/>
              <a:t> </a:t>
            </a:r>
            <a:r>
              <a:rPr lang="en-ID" dirty="0" err="1"/>
              <a:t>menunjukkan</a:t>
            </a:r>
            <a:r>
              <a:rPr lang="en-ID" dirty="0"/>
              <a:t> </a:t>
            </a:r>
            <a:r>
              <a:rPr lang="en-ID" dirty="0" err="1"/>
              <a:t>penurunan</a:t>
            </a:r>
            <a:r>
              <a:rPr lang="en-ID" dirty="0"/>
              <a:t> </a:t>
            </a:r>
            <a:r>
              <a:rPr lang="en-ID" dirty="0" err="1"/>
              <a:t>risiko</a:t>
            </a:r>
            <a:r>
              <a:rPr lang="en-ID" dirty="0"/>
              <a:t> </a:t>
            </a:r>
            <a:r>
              <a:rPr lang="en-ID" b="1" dirty="0" err="1"/>
              <a:t>dari</a:t>
            </a:r>
            <a:r>
              <a:rPr lang="en-ID" b="1" dirty="0"/>
              <a:t> 30% </a:t>
            </a:r>
            <a:r>
              <a:rPr lang="en-ID" b="1" dirty="0" err="1"/>
              <a:t>menjadi</a:t>
            </a:r>
            <a:r>
              <a:rPr lang="en-ID" b="1" dirty="0"/>
              <a:t> 10% </a:t>
            </a:r>
            <a:r>
              <a:rPr lang="en-ID" dirty="0" err="1"/>
              <a:t>pasca</a:t>
            </a:r>
            <a:r>
              <a:rPr lang="en-ID" dirty="0"/>
              <a:t> </a:t>
            </a:r>
            <a:r>
              <a:rPr lang="en-ID" dirty="0" err="1"/>
              <a:t>dilakukannya</a:t>
            </a:r>
            <a:r>
              <a:rPr lang="en-ID" dirty="0"/>
              <a:t> </a:t>
            </a:r>
            <a:r>
              <a:rPr lang="en-ID" dirty="0" err="1"/>
              <a:t>operasi</a:t>
            </a:r>
            <a:r>
              <a:rPr lang="en-ID" dirty="0"/>
              <a:t> </a:t>
            </a:r>
            <a:r>
              <a:rPr lang="en-ID" dirty="0" err="1"/>
              <a:t>pencegahan</a:t>
            </a:r>
            <a:r>
              <a:rPr lang="en-ID" dirty="0"/>
              <a:t>. </a:t>
            </a:r>
          </a:p>
        </p:txBody>
      </p:sp>
      <p:pic>
        <p:nvPicPr>
          <p:cNvPr id="1025" name="Picture 1" descr="age2image92178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697" y="1825625"/>
            <a:ext cx="4451315" cy="329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961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</a:t>
            </a:r>
            <a:r>
              <a:rPr lang="en-US"/>
              <a:t>home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takut</a:t>
            </a:r>
            <a:r>
              <a:rPr lang="en-US" dirty="0"/>
              <a:t> </a:t>
            </a:r>
            <a:r>
              <a:rPr lang="en-US" dirty="0" err="1"/>
              <a:t>berobat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kanker</a:t>
            </a:r>
            <a:r>
              <a:rPr lang="en-US" dirty="0"/>
              <a:t> </a:t>
            </a:r>
            <a:r>
              <a:rPr lang="en-US" dirty="0" err="1"/>
              <a:t>payudara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kehilangan</a:t>
            </a:r>
            <a:r>
              <a:rPr lang="en-US" dirty="0"/>
              <a:t> </a:t>
            </a:r>
            <a:r>
              <a:rPr lang="en-US" dirty="0" err="1"/>
              <a:t>payudara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di </a:t>
            </a:r>
            <a:r>
              <a:rPr lang="en-US" dirty="0" err="1"/>
              <a:t>gantikan</a:t>
            </a:r>
            <a:endParaRPr lang="en-US" dirty="0"/>
          </a:p>
          <a:p>
            <a:r>
              <a:rPr lang="en-US" b="1" u="sng" dirty="0" err="1"/>
              <a:t>Reconstruksi</a:t>
            </a:r>
            <a:r>
              <a:rPr lang="en-US" b="1" u="sng" dirty="0"/>
              <a:t> </a:t>
            </a:r>
            <a:r>
              <a:rPr lang="en-US" b="1" u="sng" dirty="0" err="1"/>
              <a:t>bukan</a:t>
            </a:r>
            <a:r>
              <a:rPr lang="en-US" b="1" u="sng" dirty="0"/>
              <a:t> </a:t>
            </a:r>
            <a:r>
              <a:rPr lang="en-US" b="1" u="sng" dirty="0" err="1"/>
              <a:t>merupakan</a:t>
            </a:r>
            <a:r>
              <a:rPr lang="en-US" b="1" u="sng" dirty="0"/>
              <a:t>  </a:t>
            </a:r>
            <a:r>
              <a:rPr lang="en-US" b="1" u="sng" dirty="0" err="1"/>
              <a:t>cosmetik</a:t>
            </a:r>
            <a:r>
              <a:rPr lang="en-US" dirty="0"/>
              <a:t>, </a:t>
            </a:r>
            <a:r>
              <a:rPr lang="en-US" dirty="0" err="1"/>
              <a:t>namun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terapi</a:t>
            </a:r>
            <a:r>
              <a:rPr lang="en-US" dirty="0"/>
              <a:t> </a:t>
            </a:r>
            <a:r>
              <a:rPr lang="en-US" dirty="0" err="1"/>
              <a:t>kanker</a:t>
            </a:r>
            <a:r>
              <a:rPr lang="en-US" dirty="0"/>
              <a:t> </a:t>
            </a:r>
            <a:r>
              <a:rPr lang="en-US" dirty="0" err="1"/>
              <a:t>payudara</a:t>
            </a:r>
            <a:r>
              <a:rPr lang="en-US" dirty="0"/>
              <a:t>,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target </a:t>
            </a:r>
            <a:r>
              <a:rPr lang="en-US" b="1" dirty="0" err="1">
                <a:solidFill>
                  <a:srgbClr val="FF0000"/>
                </a:solidFill>
              </a:rPr>
              <a:t>pengobatan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kanker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payudara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adalah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i="1" u="sng" dirty="0">
                <a:solidFill>
                  <a:srgbClr val="FF0000"/>
                </a:solidFill>
              </a:rPr>
              <a:t>Good quality of life!</a:t>
            </a:r>
          </a:p>
          <a:p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Negeri</a:t>
            </a:r>
            <a:r>
              <a:rPr lang="en-US" dirty="0"/>
              <a:t> </a:t>
            </a:r>
            <a:r>
              <a:rPr lang="en-US" dirty="0" err="1"/>
              <a:t>utk</a:t>
            </a:r>
            <a:r>
              <a:rPr lang="en-US" dirty="0"/>
              <a:t> </a:t>
            </a:r>
            <a:r>
              <a:rPr lang="en-US" dirty="0" err="1"/>
              <a:t>medapatkan</a:t>
            </a:r>
            <a:r>
              <a:rPr lang="en-US" dirty="0"/>
              <a:t> </a:t>
            </a:r>
            <a:r>
              <a:rPr lang="en-US" dirty="0" err="1"/>
              <a:t>pelayanan</a:t>
            </a:r>
            <a:r>
              <a:rPr lang="en-US" dirty="0"/>
              <a:t> </a:t>
            </a:r>
            <a:r>
              <a:rPr lang="en-US" dirty="0" err="1"/>
              <a:t>kanker</a:t>
            </a:r>
            <a:r>
              <a:rPr lang="en-US" dirty="0"/>
              <a:t> </a:t>
            </a:r>
            <a:r>
              <a:rPr lang="en-US" dirty="0" err="1"/>
              <a:t>payudara</a:t>
            </a:r>
            <a:r>
              <a:rPr lang="en-US" dirty="0"/>
              <a:t> yang </a:t>
            </a:r>
            <a:r>
              <a:rPr lang="en-US" dirty="0" err="1"/>
              <a:t>benar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comprehensive</a:t>
            </a:r>
          </a:p>
          <a:p>
            <a:r>
              <a:rPr lang="en-ID" b="1" dirty="0" err="1"/>
              <a:t>Pencegahan</a:t>
            </a:r>
            <a:r>
              <a:rPr lang="en-ID" b="1" dirty="0"/>
              <a:t> </a:t>
            </a:r>
            <a:r>
              <a:rPr lang="en-ID" b="1" dirty="0" err="1"/>
              <a:t>serta</a:t>
            </a:r>
            <a:r>
              <a:rPr lang="en-ID" b="1" dirty="0"/>
              <a:t> </a:t>
            </a:r>
            <a:r>
              <a:rPr lang="en-ID" b="1" dirty="0" err="1"/>
              <a:t>manajemen</a:t>
            </a:r>
            <a:r>
              <a:rPr lang="en-ID" b="1" dirty="0"/>
              <a:t> </a:t>
            </a:r>
            <a:r>
              <a:rPr lang="en-ID" b="1" dirty="0" err="1"/>
              <a:t>awal</a:t>
            </a:r>
            <a:r>
              <a:rPr lang="en-ID" b="1" dirty="0"/>
              <a:t> </a:t>
            </a:r>
            <a:r>
              <a:rPr lang="en-ID" dirty="0" err="1"/>
              <a:t>pada</a:t>
            </a:r>
            <a:r>
              <a:rPr lang="en-ID" dirty="0"/>
              <a:t> </a:t>
            </a:r>
            <a:r>
              <a:rPr lang="en-ID" dirty="0" err="1"/>
              <a:t>pasien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risiko</a:t>
            </a:r>
            <a:r>
              <a:rPr lang="en-ID" dirty="0"/>
              <a:t> Lymphedema</a:t>
            </a:r>
            <a:r>
              <a:rPr lang="en-ID" b="1" dirty="0"/>
              <a:t> </a:t>
            </a:r>
            <a:r>
              <a:rPr lang="en-ID" dirty="0" err="1"/>
              <a:t>menghasilkan</a:t>
            </a:r>
            <a:r>
              <a:rPr lang="en-ID" b="1" dirty="0"/>
              <a:t> outcome </a:t>
            </a:r>
            <a:r>
              <a:rPr lang="en-ID" b="1" dirty="0" err="1"/>
              <a:t>pasien</a:t>
            </a:r>
            <a:r>
              <a:rPr lang="en-ID" b="1" dirty="0"/>
              <a:t> yang </a:t>
            </a:r>
            <a:r>
              <a:rPr lang="en-ID" b="1" dirty="0" err="1"/>
              <a:t>lebih</a:t>
            </a:r>
            <a:r>
              <a:rPr lang="en-ID" b="1" dirty="0"/>
              <a:t> </a:t>
            </a:r>
            <a:r>
              <a:rPr lang="en-ID" b="1" dirty="0" err="1"/>
              <a:t>baik</a:t>
            </a:r>
            <a:r>
              <a:rPr lang="en-ID" b="1" dirty="0"/>
              <a:t> </a:t>
            </a:r>
            <a:r>
              <a:rPr lang="en-ID" b="1" dirty="0" err="1"/>
              <a:t>dan</a:t>
            </a:r>
            <a:r>
              <a:rPr lang="en-ID" b="1" dirty="0"/>
              <a:t> </a:t>
            </a:r>
            <a:r>
              <a:rPr lang="en-ID" b="1" dirty="0" err="1"/>
              <a:t>potensi</a:t>
            </a:r>
            <a:r>
              <a:rPr lang="en-ID" b="1" dirty="0"/>
              <a:t> </a:t>
            </a:r>
            <a:r>
              <a:rPr lang="en-ID" b="1" dirty="0" err="1"/>
              <a:t>manfaat-biaya</a:t>
            </a:r>
            <a:r>
              <a:rPr lang="en-ID" b="1" dirty="0"/>
              <a:t> (cost-benefit) yang </a:t>
            </a:r>
            <a:r>
              <a:rPr lang="en-ID" b="1" dirty="0" err="1"/>
              <a:t>lebih</a:t>
            </a:r>
            <a:r>
              <a:rPr lang="en-ID" b="1" dirty="0"/>
              <a:t> </a:t>
            </a:r>
            <a:r>
              <a:rPr lang="en-ID" b="1" dirty="0" err="1"/>
              <a:t>efektif</a:t>
            </a:r>
            <a:r>
              <a:rPr lang="en-ID" b="1" dirty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40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82" y="1000594"/>
            <a:ext cx="6650636" cy="49879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31518" y="1962993"/>
            <a:ext cx="476067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Terima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asih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1398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88461" y="-362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Pendahuluan</a:t>
            </a:r>
            <a:r>
              <a:rPr lang="en-US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6816" y="1500376"/>
            <a:ext cx="3083820" cy="4119263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51305125"/>
              </p:ext>
            </p:extLst>
          </p:nvPr>
        </p:nvGraphicFramePr>
        <p:xfrm>
          <a:off x="4007224" y="174813"/>
          <a:ext cx="8553263" cy="6105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808582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17782" y="490544"/>
            <a:ext cx="4427621" cy="3463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Pembedahan</a:t>
            </a:r>
            <a:r>
              <a:rPr lang="en-US" sz="2400" dirty="0"/>
              <a:t> </a:t>
            </a:r>
            <a:r>
              <a:rPr lang="en-US" sz="2400" dirty="0" err="1"/>
              <a:t>pengangkatan</a:t>
            </a:r>
            <a:r>
              <a:rPr lang="en-US" sz="2400" dirty="0"/>
              <a:t> </a:t>
            </a:r>
            <a:r>
              <a:rPr lang="en-US" sz="2400" dirty="0" err="1"/>
              <a:t>payudara</a:t>
            </a:r>
            <a:r>
              <a:rPr lang="en-US" sz="2400" dirty="0"/>
              <a:t> </a:t>
            </a:r>
          </a:p>
          <a:p>
            <a:pPr algn="ctr"/>
            <a:r>
              <a:rPr lang="en-US" sz="2400" b="1" dirty="0" err="1"/>
              <a:t>Mastektomi</a:t>
            </a:r>
            <a:r>
              <a:rPr lang="en-US" sz="2400" b="1" dirty="0"/>
              <a:t> ( </a:t>
            </a:r>
            <a:r>
              <a:rPr lang="en-US" sz="2400" b="1" dirty="0" err="1"/>
              <a:t>seluruh</a:t>
            </a:r>
            <a:r>
              <a:rPr lang="en-US" sz="2400" b="1" dirty="0"/>
              <a:t> )  </a:t>
            </a:r>
          </a:p>
          <a:p>
            <a:pPr algn="ctr"/>
            <a:r>
              <a:rPr lang="en-US" sz="2400" b="1" dirty="0"/>
              <a:t>BCS ( </a:t>
            </a:r>
            <a:r>
              <a:rPr lang="en-US" sz="2400" b="1" dirty="0" err="1"/>
              <a:t>sebagian</a:t>
            </a:r>
            <a:r>
              <a:rPr lang="en-US" sz="2400" b="1" dirty="0"/>
              <a:t> )  </a:t>
            </a:r>
          </a:p>
        </p:txBody>
      </p:sp>
      <p:sp>
        <p:nvSpPr>
          <p:cNvPr id="5" name="Cross 4"/>
          <p:cNvSpPr/>
          <p:nvPr/>
        </p:nvSpPr>
        <p:spPr>
          <a:xfrm>
            <a:off x="5431655" y="1268354"/>
            <a:ext cx="1305581" cy="1154587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490157" y="632021"/>
            <a:ext cx="3845779" cy="3180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Reconstruksi</a:t>
            </a:r>
            <a:endParaRPr lang="en-US" sz="2400" dirty="0"/>
          </a:p>
          <a:p>
            <a:pPr algn="ctr"/>
            <a:r>
              <a:rPr lang="en-US" sz="2400" dirty="0" err="1">
                <a:solidFill>
                  <a:schemeClr val="bg1"/>
                </a:solidFill>
              </a:rPr>
              <a:t>membuat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400" dirty="0" err="1">
                <a:solidFill>
                  <a:schemeClr val="bg1"/>
                </a:solidFill>
              </a:rPr>
              <a:t>payudara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400" dirty="0" err="1">
                <a:solidFill>
                  <a:schemeClr val="bg1"/>
                </a:solidFill>
              </a:rPr>
              <a:t>baru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ukuran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kontur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400" dirty="0" err="1">
                <a:solidFill>
                  <a:schemeClr val="bg1"/>
                </a:solidFill>
              </a:rPr>
              <a:t>dan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lokasi</a:t>
            </a:r>
            <a:r>
              <a:rPr lang="en-US" sz="2400" dirty="0">
                <a:solidFill>
                  <a:schemeClr val="bg1"/>
                </a:solidFill>
              </a:rPr>
              <a:t> yang </a:t>
            </a:r>
            <a:r>
              <a:rPr lang="en-US" sz="2400" dirty="0" err="1">
                <a:solidFill>
                  <a:schemeClr val="bg1"/>
                </a:solidFill>
              </a:rPr>
              <a:t>mendekati</a:t>
            </a:r>
            <a:r>
              <a:rPr lang="en-US" sz="2400" dirty="0">
                <a:solidFill>
                  <a:schemeClr val="bg1"/>
                </a:solidFill>
              </a:rPr>
              <a:t> normal</a:t>
            </a:r>
            <a:endParaRPr lang="en-US" sz="2400" dirty="0"/>
          </a:p>
        </p:txBody>
      </p:sp>
      <p:sp>
        <p:nvSpPr>
          <p:cNvPr id="7" name="Down Arrow 6"/>
          <p:cNvSpPr/>
          <p:nvPr/>
        </p:nvSpPr>
        <p:spPr>
          <a:xfrm>
            <a:off x="5556434" y="2768851"/>
            <a:ext cx="1060934" cy="16828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/>
          <p:cNvSpPr/>
          <p:nvPr/>
        </p:nvSpPr>
        <p:spPr>
          <a:xfrm>
            <a:off x="3756454" y="4158126"/>
            <a:ext cx="4655982" cy="2759381"/>
          </a:xfrm>
          <a:prstGeom prst="heart">
            <a:avLst/>
          </a:prstGeom>
          <a:solidFill>
            <a:srgbClr val="D60004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Good quality of life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Minimal  </a:t>
            </a:r>
            <a:r>
              <a:rPr lang="en-US" sz="2800" b="1" dirty="0" err="1">
                <a:solidFill>
                  <a:schemeClr val="tx1"/>
                </a:solidFill>
              </a:rPr>
              <a:t>efek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psikologis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2381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9" y="235330"/>
            <a:ext cx="11963400" cy="1325563"/>
          </a:xfrm>
        </p:spPr>
        <p:txBody>
          <a:bodyPr/>
          <a:lstStyle/>
          <a:p>
            <a:r>
              <a:rPr lang="en-ID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Standard guidelines </a:t>
            </a:r>
            <a:r>
              <a:rPr lang="en-ID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penanganan</a:t>
            </a:r>
            <a:r>
              <a:rPr lang="en-ID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kanker</a:t>
            </a:r>
            <a:r>
              <a:rPr lang="en-ID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payudara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927054" y="1560893"/>
            <a:ext cx="411229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2400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Rekonstruksi</a:t>
            </a:r>
            <a:r>
              <a:rPr lang="en-ID" sz="24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payudara</a:t>
            </a:r>
            <a:r>
              <a:rPr lang="en-ID" sz="24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bukan</a:t>
            </a:r>
            <a:r>
              <a:rPr lang="en-ID" sz="2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sebagai</a:t>
            </a:r>
            <a:r>
              <a:rPr lang="en-ID" sz="24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tindakan</a:t>
            </a:r>
            <a:r>
              <a:rPr lang="en-ID" sz="2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estetika</a:t>
            </a:r>
            <a:r>
              <a:rPr lang="en-ID" sz="24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atau</a:t>
            </a:r>
            <a:r>
              <a:rPr lang="en-ID" sz="24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kosmetik</a:t>
            </a:r>
            <a:r>
              <a:rPr lang="en-ID" sz="24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, </a:t>
            </a:r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melainkan</a:t>
            </a:r>
            <a:r>
              <a:rPr lang="en-ID" sz="2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b="1" dirty="0" err="1">
                <a:solidFill>
                  <a:srgbClr val="FF0000"/>
                </a:solidFill>
                <a:latin typeface="Calibri" charset="0"/>
                <a:ea typeface="Calibri" charset="0"/>
                <a:cs typeface="Times New Roman" charset="0"/>
              </a:rPr>
              <a:t>bagian</a:t>
            </a:r>
            <a:r>
              <a:rPr lang="en-ID" sz="2400" b="1" dirty="0">
                <a:solidFill>
                  <a:srgbClr val="FF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b="1" dirty="0" err="1">
                <a:solidFill>
                  <a:srgbClr val="FF0000"/>
                </a:solidFill>
                <a:latin typeface="Calibri" charset="0"/>
                <a:ea typeface="Calibri" charset="0"/>
                <a:cs typeface="Times New Roman" charset="0"/>
              </a:rPr>
              <a:t>dari</a:t>
            </a:r>
            <a:r>
              <a:rPr lang="en-ID" sz="2400" b="1" dirty="0">
                <a:solidFill>
                  <a:srgbClr val="FF0000"/>
                </a:solidFill>
                <a:latin typeface="Calibri" charset="0"/>
                <a:ea typeface="Calibri" charset="0"/>
                <a:cs typeface="Times New Roman" charset="0"/>
              </a:rPr>
              <a:t> TERAPI</a:t>
            </a:r>
            <a:r>
              <a:rPr lang="en-ID" sz="2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yang </a:t>
            </a:r>
            <a:r>
              <a:rPr lang="en-ID" sz="2400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benar</a:t>
            </a:r>
            <a:r>
              <a:rPr lang="en-ID" sz="24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comprehensive </a:t>
            </a:r>
            <a:r>
              <a:rPr lang="en-ID" sz="2400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dan</a:t>
            </a:r>
            <a:r>
              <a:rPr lang="en-ID" sz="24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termasuk</a:t>
            </a:r>
            <a:r>
              <a:rPr lang="en-ID" sz="2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dalam</a:t>
            </a:r>
            <a:r>
              <a:rPr lang="en-ID" sz="2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ranah</a:t>
            </a:r>
            <a:r>
              <a:rPr lang="en-ID" sz="2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terapi</a:t>
            </a:r>
            <a:r>
              <a:rPr lang="en-ID" sz="24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kanker</a:t>
            </a:r>
            <a:r>
              <a:rPr lang="en-ID" sz="24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payudara</a:t>
            </a:r>
            <a:r>
              <a:rPr lang="en-ID" sz="24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85536" y="6053652"/>
            <a:ext cx="1021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Oncoplasty</a:t>
            </a:r>
            <a:r>
              <a:rPr lang="en-ID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as the Standard of Care in Breast Cancer Surgery </a:t>
            </a:r>
            <a:r>
              <a:rPr lang="en-ID" u="sng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  <a:hlinkClick r:id="rId2"/>
              </a:rPr>
              <a:t>https://touchoncology.com/wp-content/uploads/sites/2/2015/07/private_articles_21108_pdf_schwartz.pdf</a:t>
            </a:r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252" y="1560893"/>
            <a:ext cx="7411453" cy="462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14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4484" y="3990173"/>
            <a:ext cx="7739489" cy="2867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95" y="0"/>
            <a:ext cx="7964905" cy="34584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1761979"/>
            <a:ext cx="35372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U</a:t>
            </a:r>
            <a:r>
              <a:rPr lang="en-ID" sz="2400" b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ndang</a:t>
            </a:r>
            <a:r>
              <a:rPr lang="en-ID" sz="2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undang</a:t>
            </a:r>
            <a:r>
              <a:rPr lang="en-ID" sz="2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di </a:t>
            </a:r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negara</a:t>
            </a:r>
            <a:r>
              <a:rPr lang="en-ID" sz="2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maju</a:t>
            </a:r>
            <a:r>
              <a:rPr lang="en-ID" sz="24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di Amerika </a:t>
            </a:r>
            <a:r>
              <a:rPr lang="en-ID" sz="2400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dan</a:t>
            </a:r>
            <a:r>
              <a:rPr lang="en-ID" sz="24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dan</a:t>
            </a:r>
            <a:r>
              <a:rPr lang="en-ID" sz="24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beberapa</a:t>
            </a:r>
            <a:r>
              <a:rPr lang="en-ID" sz="24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negara</a:t>
            </a:r>
            <a:r>
              <a:rPr lang="en-ID" sz="2400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lain </a:t>
            </a:r>
            <a:r>
              <a:rPr lang="en-ID" sz="2400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sudah</a:t>
            </a:r>
            <a:r>
              <a:rPr lang="en-ID" sz="2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mewajibkan</a:t>
            </a:r>
            <a:r>
              <a:rPr lang="en-ID" sz="2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asuransi</a:t>
            </a:r>
            <a:r>
              <a:rPr lang="en-ID" sz="2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untuk</a:t>
            </a:r>
            <a:r>
              <a:rPr lang="en-ID" sz="2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menanggung</a:t>
            </a:r>
            <a:r>
              <a:rPr lang="en-ID" sz="2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rekonstruksi</a:t>
            </a:r>
            <a:r>
              <a:rPr lang="en-ID" sz="2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pasca</a:t>
            </a:r>
            <a:r>
              <a:rPr lang="en-ID" sz="2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operasi</a:t>
            </a:r>
            <a:r>
              <a:rPr lang="en-ID" sz="2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pengangkatan</a:t>
            </a:r>
            <a:r>
              <a:rPr lang="en-ID" sz="2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payudara</a:t>
            </a:r>
            <a:r>
              <a:rPr lang="en-ID" sz="2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termasuk</a:t>
            </a:r>
            <a:r>
              <a:rPr lang="en-ID" sz="2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jika</a:t>
            </a:r>
            <a:r>
              <a:rPr lang="en-ID" sz="2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ada</a:t>
            </a:r>
            <a:r>
              <a:rPr lang="en-ID" sz="2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n-ID" sz="2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tindakan</a:t>
            </a:r>
            <a:r>
              <a:rPr lang="en-ID" sz="2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lymphedema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4524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0082" y="834192"/>
            <a:ext cx="81131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latin typeface="Britannic Bold" charset="0"/>
                <a:ea typeface="Britannic Bold" charset="0"/>
                <a:cs typeface="Britannic Bold" charset="0"/>
              </a:rPr>
              <a:t>Presentasi</a:t>
            </a:r>
            <a:r>
              <a:rPr lang="en-US" sz="3200" dirty="0">
                <a:latin typeface="Britannic Bold" charset="0"/>
                <a:ea typeface="Britannic Bold" charset="0"/>
                <a:cs typeface="Britannic Bold" charset="0"/>
              </a:rPr>
              <a:t> </a:t>
            </a:r>
            <a:r>
              <a:rPr lang="en-US" sz="3200" dirty="0" err="1">
                <a:latin typeface="Britannic Bold" charset="0"/>
                <a:ea typeface="Britannic Bold" charset="0"/>
                <a:cs typeface="Britannic Bold" charset="0"/>
              </a:rPr>
              <a:t>kasus</a:t>
            </a:r>
            <a:endParaRPr lang="en-US" sz="3200" dirty="0">
              <a:latin typeface="Britannic Bold" charset="0"/>
              <a:ea typeface="Britannic Bold" charset="0"/>
              <a:cs typeface="Britannic Bold" charset="0"/>
            </a:endParaRPr>
          </a:p>
          <a:p>
            <a:pPr algn="ctr"/>
            <a:r>
              <a:rPr lang="en-US" sz="3200" dirty="0">
                <a:latin typeface="Britannic Bold" charset="0"/>
                <a:ea typeface="Britannic Bold" charset="0"/>
                <a:cs typeface="Britannic Bold" charset="0"/>
              </a:rPr>
              <a:t>Join </a:t>
            </a:r>
            <a:r>
              <a:rPr lang="en-US" sz="3200" dirty="0" err="1">
                <a:latin typeface="Britannic Bold" charset="0"/>
                <a:ea typeface="Britannic Bold" charset="0"/>
                <a:cs typeface="Britannic Bold" charset="0"/>
              </a:rPr>
              <a:t>operasi</a:t>
            </a:r>
            <a:r>
              <a:rPr lang="en-US" sz="3200" dirty="0">
                <a:latin typeface="Britannic Bold" charset="0"/>
                <a:ea typeface="Britannic Bold" charset="0"/>
                <a:cs typeface="Britannic Bold" charset="0"/>
              </a:rPr>
              <a:t> </a:t>
            </a:r>
            <a:r>
              <a:rPr lang="en-US" sz="3200" dirty="0" err="1">
                <a:latin typeface="Britannic Bold" charset="0"/>
                <a:ea typeface="Britannic Bold" charset="0"/>
                <a:cs typeface="Britannic Bold" charset="0"/>
              </a:rPr>
              <a:t>Bedah</a:t>
            </a:r>
            <a:r>
              <a:rPr lang="en-US" sz="3200" dirty="0">
                <a:latin typeface="Britannic Bold" charset="0"/>
                <a:ea typeface="Britannic Bold" charset="0"/>
                <a:cs typeface="Britannic Bold" charset="0"/>
              </a:rPr>
              <a:t> </a:t>
            </a:r>
            <a:r>
              <a:rPr lang="en-US" sz="3200" dirty="0" err="1">
                <a:latin typeface="Britannic Bold" charset="0"/>
                <a:ea typeface="Britannic Bold" charset="0"/>
                <a:cs typeface="Britannic Bold" charset="0"/>
              </a:rPr>
              <a:t>Onkologi</a:t>
            </a:r>
            <a:r>
              <a:rPr lang="en-US" sz="3200" dirty="0">
                <a:latin typeface="Britannic Bold" charset="0"/>
                <a:ea typeface="Britannic Bold" charset="0"/>
                <a:cs typeface="Britannic Bold" charset="0"/>
              </a:rPr>
              <a:t>- </a:t>
            </a:r>
            <a:r>
              <a:rPr lang="en-US" sz="3200" dirty="0" err="1">
                <a:latin typeface="Britannic Bold" charset="0"/>
                <a:ea typeface="Britannic Bold" charset="0"/>
                <a:cs typeface="Britannic Bold" charset="0"/>
              </a:rPr>
              <a:t>Bedah</a:t>
            </a:r>
            <a:r>
              <a:rPr lang="en-US" sz="3200" dirty="0">
                <a:latin typeface="Britannic Bold" charset="0"/>
                <a:ea typeface="Britannic Bold" charset="0"/>
                <a:cs typeface="Britannic Bold" charset="0"/>
              </a:rPr>
              <a:t> </a:t>
            </a:r>
            <a:r>
              <a:rPr lang="en-US" sz="3200" dirty="0" err="1">
                <a:latin typeface="Britannic Bold" charset="0"/>
                <a:ea typeface="Britannic Bold" charset="0"/>
                <a:cs typeface="Britannic Bold" charset="0"/>
              </a:rPr>
              <a:t>Plastik</a:t>
            </a:r>
            <a:endParaRPr lang="en-US" sz="3200" dirty="0">
              <a:latin typeface="Britannic Bold" charset="0"/>
              <a:ea typeface="Britannic Bold" charset="0"/>
              <a:cs typeface="Britannic Bold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02871" y="2097532"/>
            <a:ext cx="3747539" cy="4355747"/>
            <a:chOff x="6790543" y="0"/>
            <a:chExt cx="4766872" cy="69312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0544" y="0"/>
              <a:ext cx="4654776" cy="34910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0543" y="3356054"/>
              <a:ext cx="4766872" cy="3575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7178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Tehnologi</a:t>
            </a:r>
            <a:r>
              <a:rPr lang="en-US" dirty="0"/>
              <a:t> di </a:t>
            </a:r>
            <a:r>
              <a:rPr lang="en-US" dirty="0" err="1"/>
              <a:t>rekonstruksi</a:t>
            </a:r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55813"/>
            <a:ext cx="3672584" cy="275443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407" y="1911434"/>
            <a:ext cx="4057593" cy="3043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84" y="2055813"/>
            <a:ext cx="3858127" cy="28935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4006734"/>
            <a:ext cx="757844" cy="3823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16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08B8B-4DC1-B949-BFC6-00C7B914A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895" y="284812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 err="1"/>
              <a:t>Wanita</a:t>
            </a:r>
            <a:r>
              <a:rPr lang="en-US" dirty="0"/>
              <a:t>  30 </a:t>
            </a:r>
            <a:r>
              <a:rPr lang="en-US" dirty="0" err="1"/>
              <a:t>yo</a:t>
            </a:r>
            <a:br>
              <a:rPr lang="en-US" dirty="0"/>
            </a:br>
            <a:r>
              <a:rPr lang="en-US" dirty="0"/>
              <a:t>High grade of breast sarcoma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0F3E0D-E12D-564D-B6D4-9D3019084F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6372" y="1690687"/>
            <a:ext cx="2227041" cy="395918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F7F46-0CB4-7940-B9FE-F11DD0E5AA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20178" y="2556758"/>
            <a:ext cx="3959186" cy="22270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A41D85-712D-9A46-AAD1-B026F2C07E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414" y="1690686"/>
            <a:ext cx="1830629" cy="24408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44165" y="2034492"/>
            <a:ext cx="4707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i="1" dirty="0"/>
              <a:t>High recurrent ( </a:t>
            </a:r>
            <a:r>
              <a:rPr lang="en-US" sz="2400" i="1" dirty="0" err="1"/>
              <a:t>mudah</a:t>
            </a:r>
            <a:r>
              <a:rPr lang="en-US" sz="2400" i="1" dirty="0"/>
              <a:t> </a:t>
            </a:r>
            <a:r>
              <a:rPr lang="en-US" sz="2400" i="1" dirty="0" err="1"/>
              <a:t>kambuh</a:t>
            </a:r>
            <a:r>
              <a:rPr lang="en-US" sz="2400" i="1" dirty="0"/>
              <a:t> )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err="1"/>
              <a:t>Telah</a:t>
            </a:r>
            <a:r>
              <a:rPr lang="en-US" sz="2400" dirty="0"/>
              <a:t> di </a:t>
            </a:r>
            <a:r>
              <a:rPr lang="en-US" sz="2400" dirty="0" err="1"/>
              <a:t>lakukan</a:t>
            </a:r>
            <a:r>
              <a:rPr lang="en-US" sz="2400" dirty="0"/>
              <a:t> 3x </a:t>
            </a:r>
            <a:r>
              <a:rPr lang="en-US" sz="2400" dirty="0" err="1"/>
              <a:t>operasi</a:t>
            </a:r>
            <a:r>
              <a:rPr lang="en-US" sz="2400" dirty="0"/>
              <a:t> di RS </a:t>
            </a:r>
            <a:r>
              <a:rPr lang="en-US" sz="2400" dirty="0" err="1"/>
              <a:t>sebelumnya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Area </a:t>
            </a:r>
            <a:r>
              <a:rPr lang="en-US" sz="2400" dirty="0" err="1"/>
              <a:t>radiasi</a:t>
            </a:r>
            <a:r>
              <a:rPr lang="en-US" sz="2400" dirty="0"/>
              <a:t> di </a:t>
            </a:r>
            <a:r>
              <a:rPr lang="en-US" sz="2400" dirty="0" err="1"/>
              <a:t>sekitar</a:t>
            </a:r>
            <a:r>
              <a:rPr lang="en-US" sz="2400" dirty="0"/>
              <a:t> </a:t>
            </a:r>
            <a:r>
              <a:rPr lang="en-US" sz="2400" dirty="0" err="1"/>
              <a:t>luka</a:t>
            </a:r>
            <a:r>
              <a:rPr lang="en-US" sz="2400" dirty="0"/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err="1"/>
              <a:t>Bekas</a:t>
            </a:r>
            <a:r>
              <a:rPr lang="en-US" sz="2400" dirty="0"/>
              <a:t> </a:t>
            </a:r>
            <a:r>
              <a:rPr lang="en-US" sz="2400" dirty="0" err="1"/>
              <a:t>operasi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operasi</a:t>
            </a:r>
            <a:r>
              <a:rPr lang="en-US" sz="2400" dirty="0"/>
              <a:t> </a:t>
            </a:r>
            <a:r>
              <a:rPr lang="en-US" sz="2400" dirty="0" err="1"/>
              <a:t>sebelumnya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i="1" dirty="0" err="1">
                <a:solidFill>
                  <a:srgbClr val="FF0000"/>
                </a:solidFill>
              </a:rPr>
              <a:t>Onco</a:t>
            </a:r>
            <a:r>
              <a:rPr lang="en-US" sz="2400" i="1" dirty="0">
                <a:solidFill>
                  <a:srgbClr val="FF0000"/>
                </a:solidFill>
              </a:rPr>
              <a:t>-Cardiothoracic-Plastic surgeon ( </a:t>
            </a:r>
            <a:r>
              <a:rPr lang="en-US" sz="2400" i="1" dirty="0" err="1">
                <a:solidFill>
                  <a:srgbClr val="FF0000"/>
                </a:solidFill>
              </a:rPr>
              <a:t>multidisipline</a:t>
            </a:r>
            <a:r>
              <a:rPr lang="en-US" sz="2400" i="1" dirty="0">
                <a:solidFill>
                  <a:srgbClr val="FF0000"/>
                </a:solidFill>
              </a:rPr>
              <a:t> team </a:t>
            </a:r>
            <a:r>
              <a:rPr lang="en-US" sz="2400" dirty="0"/>
              <a:t>) 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1678798" y="5866310"/>
            <a:ext cx="33165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©Dewi A Mukarramah/ Farida BS</a:t>
            </a:r>
          </a:p>
          <a:p>
            <a:pPr algn="ctr"/>
            <a:r>
              <a:rPr lang="en-US" sz="1600" dirty="0"/>
              <a:t>MMC Hospital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9899" y="3208712"/>
            <a:ext cx="391002" cy="2660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7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4917</TotalTime>
  <Words>1172</Words>
  <Application>Microsoft Office PowerPoint</Application>
  <PresentationFormat>Widescreen</PresentationFormat>
  <Paragraphs>208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Avenir Book</vt:lpstr>
      <vt:lpstr>Britannic Bold</vt:lpstr>
      <vt:lpstr>Calibri</vt:lpstr>
      <vt:lpstr>Calibri Light</vt:lpstr>
      <vt:lpstr>Goudy</vt:lpstr>
      <vt:lpstr>LucidaMath</vt:lpstr>
      <vt:lpstr>NewBaskerville</vt:lpstr>
      <vt:lpstr>Times</vt:lpstr>
      <vt:lpstr>Wingdings</vt:lpstr>
      <vt:lpstr>Office Theme</vt:lpstr>
      <vt:lpstr>Breast Reconstruction and Lymphedema Surgical Treatment in Breast Cancer: Cosmetic or Oncology Therapy?</vt:lpstr>
      <vt:lpstr>PowerPoint Presentation</vt:lpstr>
      <vt:lpstr>PowerPoint Presentation</vt:lpstr>
      <vt:lpstr>PowerPoint Presentation</vt:lpstr>
      <vt:lpstr>Standard guidelines penanganan kanker payudara</vt:lpstr>
      <vt:lpstr>PowerPoint Presentation</vt:lpstr>
      <vt:lpstr>PowerPoint Presentation</vt:lpstr>
      <vt:lpstr>Tehnologi di rekonstruksi </vt:lpstr>
      <vt:lpstr> Wanita  30 yo High grade of breast sarcoma  </vt:lpstr>
      <vt:lpstr>PowerPoint Presentation</vt:lpstr>
      <vt:lpstr>Phyllodes Tumor of the right breast  </vt:lpstr>
      <vt:lpstr>Delayed reconstruction</vt:lpstr>
      <vt:lpstr>Wanita 45 tahun Kanker Payudara kanan stadium 3 post cryotherapy di China Skin sparing mastektomi + Immediate breast reconstruction </vt:lpstr>
      <vt:lpstr>Rekonstruksi kanker payudara kanan dan kiri dengan diep free flap:  pertama di indoensia</vt:lpstr>
      <vt:lpstr> Rekonstruksi payudara secara langsung (Immediate breast reconstruction) memberikan beberapa keuntungan yaitu ;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Lymphatic Microsurgical Preventive Healing Approach (LYMPHA )</vt:lpstr>
      <vt:lpstr>Take home messages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Breast Reconstruction and Lymphedema Surgical Treatment in Breast Cancer: Cosmetic or Oncology Therapy?</dc:title>
  <dc:creator>dewi Mukarramah</dc:creator>
  <cp:lastModifiedBy>Daniel T Christopher Sirait</cp:lastModifiedBy>
  <cp:revision>58</cp:revision>
  <dcterms:created xsi:type="dcterms:W3CDTF">2022-10-12T07:36:50Z</dcterms:created>
  <dcterms:modified xsi:type="dcterms:W3CDTF">2022-10-21T04:13:34Z</dcterms:modified>
</cp:coreProperties>
</file>